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7" r:id="rId2"/>
    <p:sldId id="258" r:id="rId3"/>
    <p:sldId id="1402" r:id="rId4"/>
    <p:sldId id="1167" r:id="rId5"/>
    <p:sldId id="1181" r:id="rId6"/>
    <p:sldId id="1382" r:id="rId7"/>
    <p:sldId id="1381" r:id="rId8"/>
    <p:sldId id="915" r:id="rId9"/>
    <p:sldId id="1400" r:id="rId10"/>
    <p:sldId id="1401" r:id="rId11"/>
    <p:sldId id="1403" r:id="rId12"/>
    <p:sldId id="1404" r:id="rId13"/>
    <p:sldId id="1398" r:id="rId14"/>
  </p:sldIdLst>
  <p:sldSz cx="12192000" cy="6858000"/>
  <p:notesSz cx="6858000" cy="9144000"/>
  <p:embeddedFontLst>
    <p:embeddedFont>
      <p:font typeface="等线" panose="02010600030101010101" pitchFamily="2" charset="-122"/>
      <p:regular r:id="rId16"/>
      <p:bold r:id="rId17"/>
    </p:embeddedFont>
    <p:embeddedFont>
      <p:font typeface="等线 Light" panose="02010600030101010101" pitchFamily="2" charset="-122"/>
      <p:regular r:id="rId1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56" autoAdjust="0"/>
    <p:restoredTop sz="94085" autoAdjust="0"/>
  </p:normalViewPr>
  <p:slideViewPr>
    <p:cSldViewPr snapToGrid="0" snapToObjects="1">
      <p:cViewPr varScale="1">
        <p:scale>
          <a:sx n="67" d="100"/>
          <a:sy n="67" d="100"/>
        </p:scale>
        <p:origin x="116"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871ADF-F669-4FDD-ABEA-DC0FC4C1A5DF}" type="datetimeFigureOut">
              <a:rPr lang="zh-CN" altLang="en-US" smtClean="0"/>
              <a:t>2022/9/17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55D80-BC77-4D57-B112-99C719306EEB}" type="slidenum">
              <a:rPr lang="zh-CN" altLang="en-US" smtClean="0"/>
              <a:t>‹#›</a:t>
            </a:fld>
            <a:endParaRPr lang="zh-CN" altLang="en-US"/>
          </a:p>
        </p:txBody>
      </p:sp>
    </p:spTree>
    <p:extLst>
      <p:ext uri="{BB962C8B-B14F-4D97-AF65-F5344CB8AC3E}">
        <p14:creationId xmlns:p14="http://schemas.microsoft.com/office/powerpoint/2010/main" val="2703474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955D80-BC77-4D57-B112-99C719306EEB}" type="slidenum">
              <a:rPr lang="zh-CN" altLang="en-US" smtClean="0"/>
              <a:t>1</a:t>
            </a:fld>
            <a:endParaRPr lang="zh-CN" altLang="en-US"/>
          </a:p>
        </p:txBody>
      </p:sp>
    </p:spTree>
    <p:extLst>
      <p:ext uri="{BB962C8B-B14F-4D97-AF65-F5344CB8AC3E}">
        <p14:creationId xmlns:p14="http://schemas.microsoft.com/office/powerpoint/2010/main" val="191251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955D80-BC77-4D57-B112-99C719306EEB}" type="slidenum">
              <a:rPr lang="zh-CN" altLang="en-US" smtClean="0"/>
              <a:t>13</a:t>
            </a:fld>
            <a:endParaRPr lang="zh-CN" altLang="en-US"/>
          </a:p>
        </p:txBody>
      </p:sp>
    </p:spTree>
    <p:extLst>
      <p:ext uri="{BB962C8B-B14F-4D97-AF65-F5344CB8AC3E}">
        <p14:creationId xmlns:p14="http://schemas.microsoft.com/office/powerpoint/2010/main" val="187857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1551E-05D2-284A-866A-3A1C1D4313A0}"/>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4E9A8A2-FD04-2244-8421-6736AD572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1C597FA-3052-AC44-8325-3F74083D7F44}"/>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5" name="页脚占位符 4">
            <a:extLst>
              <a:ext uri="{FF2B5EF4-FFF2-40B4-BE49-F238E27FC236}">
                <a16:creationId xmlns:a16="http://schemas.microsoft.com/office/drawing/2014/main" id="{73446B59-E837-B94F-B183-33E9C9489CA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64C1C2E-EABE-0647-9E91-086729E48469}"/>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217095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A56D8-8561-0F42-9781-8E542A948F15}"/>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270B4ED-6FD2-F641-BD35-A681DB60F8B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4478DD9-04F2-1949-B704-18F760F35AD1}"/>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5" name="页脚占位符 4">
            <a:extLst>
              <a:ext uri="{FF2B5EF4-FFF2-40B4-BE49-F238E27FC236}">
                <a16:creationId xmlns:a16="http://schemas.microsoft.com/office/drawing/2014/main" id="{12235E66-F75A-2943-A9E5-3FEC636D486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6520BEF-2CBD-4C4D-B31B-294BA6B299F3}"/>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2569972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C986AE-AA07-B44D-B641-0854DB776513}"/>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9389C9E-00A2-3249-A76A-B6904BD75BCE}"/>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F069BE1-A486-B94A-87F0-696E58A18CB4}"/>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5" name="页脚占位符 4">
            <a:extLst>
              <a:ext uri="{FF2B5EF4-FFF2-40B4-BE49-F238E27FC236}">
                <a16:creationId xmlns:a16="http://schemas.microsoft.com/office/drawing/2014/main" id="{6CB046B9-28CD-7E40-B865-CBD300AB80A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D294F4-F89D-5844-BD93-2FFA4BC91736}"/>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116546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DEE9E-1038-1741-BD22-14E17E9F76B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1170B1A-DE41-4844-88B3-30F482330CE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3488412-D6E8-4744-93D7-AD09AE1C8BA1}"/>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5" name="页脚占位符 4">
            <a:extLst>
              <a:ext uri="{FF2B5EF4-FFF2-40B4-BE49-F238E27FC236}">
                <a16:creationId xmlns:a16="http://schemas.microsoft.com/office/drawing/2014/main" id="{4BA7FE07-3A22-C549-8BA1-9144E9B9AA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77E1FA5-2F5B-084B-9554-09F84F95E1E9}"/>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3082567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7166E-B6BB-5344-9AA3-E0DBE114423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6002FDE-E74D-344D-BFF6-D11D6C111F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1C7EEA8-2ADF-CC4B-B675-FE199081D4CB}"/>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5" name="页脚占位符 4">
            <a:extLst>
              <a:ext uri="{FF2B5EF4-FFF2-40B4-BE49-F238E27FC236}">
                <a16:creationId xmlns:a16="http://schemas.microsoft.com/office/drawing/2014/main" id="{312B4834-C1BB-1B44-BF19-1B50911F2C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BE8B649-B321-0C4D-B9AA-67A5BEB6FDC7}"/>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367907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99348-69F5-DF4B-9272-7D0BA01CD59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950AD84-240D-9843-ABCF-574C274E4A9B}"/>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11B1F8CE-1B4E-674D-8F4A-CA1287EB74B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5E679F6-CC2D-C440-BBA3-00B9BCACCA58}"/>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6" name="页脚占位符 5">
            <a:extLst>
              <a:ext uri="{FF2B5EF4-FFF2-40B4-BE49-F238E27FC236}">
                <a16:creationId xmlns:a16="http://schemas.microsoft.com/office/drawing/2014/main" id="{19E43B05-B98B-F74C-9B0D-D350AFB75BD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26DDFE0-2BE5-B04A-B5A7-1266ECEB196C}"/>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193764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AA9D8-56EB-7C4A-A672-599F7B9E96EB}"/>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1A48748-22F6-474D-9F71-2EA189003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46CDD65-02A6-8546-B189-0822B63EC36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900841-9656-E548-ABE9-00F00C53A1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43552ED-6CC3-B240-BA51-ED73A4B7794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6DE226E-E9C3-EB47-B287-A7D7FEFDEC61}"/>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8" name="页脚占位符 7">
            <a:extLst>
              <a:ext uri="{FF2B5EF4-FFF2-40B4-BE49-F238E27FC236}">
                <a16:creationId xmlns:a16="http://schemas.microsoft.com/office/drawing/2014/main" id="{B3B0F7AA-053C-AA4D-AD80-35331F75E5E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2666E5C-73BC-5642-9E7E-E0C5BEA027D3}"/>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209556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7DBB6-7BD2-ED41-873E-1DFBD912CA6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E6F0EC03-0534-EE4C-A881-7AAE8148AAA5}"/>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4" name="页脚占位符 3">
            <a:extLst>
              <a:ext uri="{FF2B5EF4-FFF2-40B4-BE49-F238E27FC236}">
                <a16:creationId xmlns:a16="http://schemas.microsoft.com/office/drawing/2014/main" id="{D5265618-A896-5647-87D0-565E9C3C9A5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15ED62D5-37C2-8943-B536-9EA13774E3CB}"/>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2127052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034DFB2-B536-0243-B59D-05BAD3B0ED39}"/>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3" name="页脚占位符 2">
            <a:extLst>
              <a:ext uri="{FF2B5EF4-FFF2-40B4-BE49-F238E27FC236}">
                <a16:creationId xmlns:a16="http://schemas.microsoft.com/office/drawing/2014/main" id="{1DA39024-C9AE-734F-8496-D6A531AD30E3}"/>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131C14F-A223-0E4B-8346-E1790BBF10C7}"/>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61893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759F3-0D81-B04C-9073-3B0C87F1C60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B52E6C3-B624-8948-AA1F-3E0DA765FF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B803A5E2-4299-1846-9C45-DC3739B15E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71828AD-2240-5D4F-A2DD-EC93A07C5340}"/>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6" name="页脚占位符 5">
            <a:extLst>
              <a:ext uri="{FF2B5EF4-FFF2-40B4-BE49-F238E27FC236}">
                <a16:creationId xmlns:a16="http://schemas.microsoft.com/office/drawing/2014/main" id="{844B726F-C8A7-7540-9FF1-C2016538FA5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4C09E4-5391-E54A-BD26-D9BC2E02458A}"/>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151535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CDA7F-0E32-7E4B-82BD-DF6C3496330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5268411B-BDDC-1C49-BF72-B19E63DB84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1160554-4A80-054E-9D5D-399F4A638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1EFA97E-1663-854F-AF1C-79DCA1531B46}"/>
              </a:ext>
            </a:extLst>
          </p:cNvPr>
          <p:cNvSpPr>
            <a:spLocks noGrp="1"/>
          </p:cNvSpPr>
          <p:nvPr>
            <p:ph type="dt" sz="half" idx="10"/>
          </p:nvPr>
        </p:nvSpPr>
        <p:spPr/>
        <p:txBody>
          <a:bodyPr/>
          <a:lstStyle/>
          <a:p>
            <a:fld id="{78F0EB0E-2E49-E142-A4B9-DDDF65D8C85B}" type="datetimeFigureOut">
              <a:t>2022/9/17</a:t>
            </a:fld>
            <a:endParaRPr kumimoji="1" lang="zh-CN" altLang="en-US"/>
          </a:p>
        </p:txBody>
      </p:sp>
      <p:sp>
        <p:nvSpPr>
          <p:cNvPr id="6" name="页脚占位符 5">
            <a:extLst>
              <a:ext uri="{FF2B5EF4-FFF2-40B4-BE49-F238E27FC236}">
                <a16:creationId xmlns:a16="http://schemas.microsoft.com/office/drawing/2014/main" id="{6971A4EC-9A7E-5746-A4F8-84CFCAFB183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DB44E9F-C89A-FE48-94B7-92BCBD7694C0}"/>
              </a:ext>
            </a:extLst>
          </p:cNvPr>
          <p:cNvSpPr>
            <a:spLocks noGrp="1"/>
          </p:cNvSpPr>
          <p:nvPr>
            <p:ph type="sldNum" sz="quarter" idx="12"/>
          </p:nvPr>
        </p:nvSpPr>
        <p:spPr/>
        <p:txBody>
          <a:bodyPr/>
          <a:lstStyle/>
          <a:p>
            <a:fld id="{42E93B86-DA6C-6046-9BEB-EF77AD689EEC}" type="slidenum">
              <a:t>‹#›</a:t>
            </a:fld>
            <a:endParaRPr kumimoji="1" lang="zh-CN" altLang="en-US"/>
          </a:p>
        </p:txBody>
      </p:sp>
    </p:spTree>
    <p:extLst>
      <p:ext uri="{BB962C8B-B14F-4D97-AF65-F5344CB8AC3E}">
        <p14:creationId xmlns:p14="http://schemas.microsoft.com/office/powerpoint/2010/main" val="4098025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EE0B3D-9C23-3448-BD26-226ED697D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0B3608D-8C36-294D-B08B-171371E724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7E82BA3-A707-2A45-9B90-94A1BD03CC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0EB0E-2E49-E142-A4B9-DDDF65D8C85B}" type="datetimeFigureOut">
              <a:t>2022/9/17</a:t>
            </a:fld>
            <a:endParaRPr kumimoji="1" lang="zh-CN" altLang="en-US"/>
          </a:p>
        </p:txBody>
      </p:sp>
      <p:sp>
        <p:nvSpPr>
          <p:cNvPr id="5" name="页脚占位符 4">
            <a:extLst>
              <a:ext uri="{FF2B5EF4-FFF2-40B4-BE49-F238E27FC236}">
                <a16:creationId xmlns:a16="http://schemas.microsoft.com/office/drawing/2014/main" id="{F55AADAB-895A-224B-959D-A5C11A166F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C4F2E14-B202-2E49-AEA2-F543C7927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E93B86-DA6C-6046-9BEB-EF77AD689EEC}" type="slidenum">
              <a:t>‹#›</a:t>
            </a:fld>
            <a:endParaRPr kumimoji="1" lang="zh-CN" altLang="en-US"/>
          </a:p>
        </p:txBody>
      </p:sp>
    </p:spTree>
    <p:extLst>
      <p:ext uri="{BB962C8B-B14F-4D97-AF65-F5344CB8AC3E}">
        <p14:creationId xmlns:p14="http://schemas.microsoft.com/office/powerpoint/2010/main" val="107116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7670768D-70E9-DFEF-2E3D-BD4AB617B2F4}"/>
              </a:ext>
            </a:extLst>
          </p:cNvPr>
          <p:cNvSpPr/>
          <p:nvPr/>
        </p:nvSpPr>
        <p:spPr>
          <a:xfrm>
            <a:off x="-1111347" y="1181801"/>
            <a:ext cx="6290733" cy="5940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ACBAB7B-CAB5-4C3F-F573-A82032299613}"/>
              </a:ext>
            </a:extLst>
          </p:cNvPr>
          <p:cNvSpPr/>
          <p:nvPr/>
        </p:nvSpPr>
        <p:spPr>
          <a:xfrm>
            <a:off x="-2592584" y="-196958"/>
            <a:ext cx="6290733" cy="5940130"/>
          </a:xfrm>
          <a:prstGeom prst="ellips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演示研究所 SlideLab.cc">
            <a:extLst>
              <a:ext uri="{FF2B5EF4-FFF2-40B4-BE49-F238E27FC236}">
                <a16:creationId xmlns:a16="http://schemas.microsoft.com/office/drawing/2014/main" id="{96B56FCE-D382-9A47-B298-756FE2A6998C}"/>
              </a:ext>
            </a:extLst>
          </p:cNvPr>
          <p:cNvSpPr/>
          <p:nvPr/>
        </p:nvSpPr>
        <p:spPr>
          <a:xfrm>
            <a:off x="1" y="6524171"/>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 name="演示研究所 SlideLab.cc">
            <a:extLst>
              <a:ext uri="{FF2B5EF4-FFF2-40B4-BE49-F238E27FC236}">
                <a16:creationId xmlns:a16="http://schemas.microsoft.com/office/drawing/2014/main" id="{CB8B7575-E930-9C4F-AB9B-EB8DD97D0562}"/>
              </a:ext>
            </a:extLst>
          </p:cNvPr>
          <p:cNvSpPr/>
          <p:nvPr/>
        </p:nvSpPr>
        <p:spPr>
          <a:xfrm>
            <a:off x="1" y="0"/>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 name="演示研究所 SlideLab.cc">
            <a:extLst>
              <a:ext uri="{FF2B5EF4-FFF2-40B4-BE49-F238E27FC236}">
                <a16:creationId xmlns:a16="http://schemas.microsoft.com/office/drawing/2014/main" id="{8488DA47-B789-4C4D-AA77-CEAB2C46DB59}"/>
              </a:ext>
            </a:extLst>
          </p:cNvPr>
          <p:cNvSpPr/>
          <p:nvPr/>
        </p:nvSpPr>
        <p:spPr>
          <a:xfrm flipV="1">
            <a:off x="0" y="6236335"/>
            <a:ext cx="6502400" cy="621665"/>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5" name="演示研究所 SlideLab.cc">
            <a:extLst>
              <a:ext uri="{FF2B5EF4-FFF2-40B4-BE49-F238E27FC236}">
                <a16:creationId xmlns:a16="http://schemas.microsoft.com/office/drawing/2014/main" id="{C8DC4124-F39D-3E43-8CEF-879BFB4CA96C}"/>
              </a:ext>
            </a:extLst>
          </p:cNvPr>
          <p:cNvSpPr/>
          <p:nvPr/>
        </p:nvSpPr>
        <p:spPr>
          <a:xfrm flipH="1">
            <a:off x="10745470" y="0"/>
            <a:ext cx="1446530" cy="621665"/>
          </a:xfrm>
          <a:custGeom>
            <a:avLst/>
            <a:gdLst/>
            <a:ahLst/>
            <a:cxnLst>
              <a:cxn ang="3">
                <a:pos x="hc" y="t"/>
              </a:cxn>
              <a:cxn ang="cd2">
                <a:pos x="l" y="vc"/>
              </a:cxn>
              <a:cxn ang="cd4">
                <a:pos x="hc" y="b"/>
              </a:cxn>
              <a:cxn ang="0">
                <a:pos x="r" y="vc"/>
              </a:cxn>
            </a:cxnLst>
            <a:rect l="l" t="t" r="r" b="b"/>
            <a:pathLst>
              <a:path w="2278" h="979">
                <a:moveTo>
                  <a:pt x="0" y="0"/>
                </a:moveTo>
                <a:lnTo>
                  <a:pt x="1567" y="0"/>
                </a:lnTo>
                <a:lnTo>
                  <a:pt x="2278" y="979"/>
                </a:lnTo>
                <a:lnTo>
                  <a:pt x="1567" y="979"/>
                </a:lnTo>
                <a:lnTo>
                  <a:pt x="0" y="9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grpSp>
        <p:nvGrpSpPr>
          <p:cNvPr id="19" name="组合 18">
            <a:extLst>
              <a:ext uri="{FF2B5EF4-FFF2-40B4-BE49-F238E27FC236}">
                <a16:creationId xmlns:a16="http://schemas.microsoft.com/office/drawing/2014/main" id="{FB33F50F-F1B8-A38C-BAB7-6439BF1A0672}"/>
              </a:ext>
            </a:extLst>
          </p:cNvPr>
          <p:cNvGrpSpPr/>
          <p:nvPr/>
        </p:nvGrpSpPr>
        <p:grpSpPr>
          <a:xfrm>
            <a:off x="2580295" y="1947739"/>
            <a:ext cx="7890783" cy="3138116"/>
            <a:chOff x="2701472" y="1795264"/>
            <a:chExt cx="7890783" cy="3138116"/>
          </a:xfrm>
        </p:grpSpPr>
        <p:sp>
          <p:nvSpPr>
            <p:cNvPr id="9" name="演示研究所 SlideLab.cc">
              <a:extLst>
                <a:ext uri="{FF2B5EF4-FFF2-40B4-BE49-F238E27FC236}">
                  <a16:creationId xmlns:a16="http://schemas.microsoft.com/office/drawing/2014/main" id="{6F56A912-5953-9B40-B949-9B16B3CCAE2A}"/>
                </a:ext>
              </a:extLst>
            </p:cNvPr>
            <p:cNvSpPr txBox="1"/>
            <p:nvPr/>
          </p:nvSpPr>
          <p:spPr>
            <a:xfrm>
              <a:off x="2701472" y="2481345"/>
              <a:ext cx="7890783"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6600" b="1" dirty="0">
                  <a:solidFill>
                    <a:schemeClr val="tx1">
                      <a:lumMod val="75000"/>
                      <a:lumOff val="25000"/>
                    </a:schemeClr>
                  </a:solidFill>
                  <a:latin typeface="MiSans Normal" pitchFamily="2" charset="-122"/>
                  <a:ea typeface="MiSans Normal" pitchFamily="2" charset="-122"/>
                  <a:cs typeface="+mn-ea"/>
                  <a:sym typeface="+mn-lt"/>
                </a:rPr>
                <a:t>鬓影</a:t>
              </a:r>
            </a:p>
          </p:txBody>
        </p:sp>
        <p:sp>
          <p:nvSpPr>
            <p:cNvPr id="10" name="演示研究所 SlideLab.cc">
              <a:extLst>
                <a:ext uri="{FF2B5EF4-FFF2-40B4-BE49-F238E27FC236}">
                  <a16:creationId xmlns:a16="http://schemas.microsoft.com/office/drawing/2014/main" id="{2E86A1FA-13CC-9945-9A33-DD6B2693D7C9}"/>
                </a:ext>
              </a:extLst>
            </p:cNvPr>
            <p:cNvSpPr/>
            <p:nvPr/>
          </p:nvSpPr>
          <p:spPr>
            <a:xfrm>
              <a:off x="6150270" y="1795264"/>
              <a:ext cx="4441985" cy="584775"/>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3200" dirty="0">
                  <a:latin typeface="MiSans Normal" pitchFamily="2" charset="-122"/>
                  <a:ea typeface="MiSans Normal" pitchFamily="2" charset="-122"/>
                  <a:cs typeface="+mn-ea"/>
                  <a:sym typeface="+mn-lt"/>
                </a:rPr>
                <a:t>中国古代发型图像生成</a:t>
              </a:r>
            </a:p>
          </p:txBody>
        </p:sp>
        <p:sp>
          <p:nvSpPr>
            <p:cNvPr id="12" name="演示研究所 SlideLab.cc">
              <a:extLst>
                <a:ext uri="{FF2B5EF4-FFF2-40B4-BE49-F238E27FC236}">
                  <a16:creationId xmlns:a16="http://schemas.microsoft.com/office/drawing/2014/main" id="{A0605EA5-AAB6-D74E-9810-0C2932F00B97}"/>
                </a:ext>
              </a:extLst>
            </p:cNvPr>
            <p:cNvSpPr/>
            <p:nvPr/>
          </p:nvSpPr>
          <p:spPr>
            <a:xfrm>
              <a:off x="8448946" y="4541098"/>
              <a:ext cx="2037731" cy="39228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dirty="0">
                  <a:solidFill>
                    <a:schemeClr val="bg1"/>
                  </a:solidFill>
                  <a:latin typeface="MiSans Normal" pitchFamily="2" charset="-122"/>
                  <a:ea typeface="MiSans Normal" pitchFamily="2" charset="-122"/>
                  <a:cs typeface="+mn-ea"/>
                  <a:sym typeface="+mn-lt"/>
                </a:rPr>
                <a:t>汇报：吴苏程</a:t>
              </a:r>
            </a:p>
          </p:txBody>
        </p:sp>
        <p:sp>
          <p:nvSpPr>
            <p:cNvPr id="14" name="演示研究所 SlideLab.cc">
              <a:extLst>
                <a:ext uri="{FF2B5EF4-FFF2-40B4-BE49-F238E27FC236}">
                  <a16:creationId xmlns:a16="http://schemas.microsoft.com/office/drawing/2014/main" id="{B4F8DA04-0260-1146-96A2-811FC5BF64BF}"/>
                </a:ext>
              </a:extLst>
            </p:cNvPr>
            <p:cNvSpPr/>
            <p:nvPr/>
          </p:nvSpPr>
          <p:spPr>
            <a:xfrm>
              <a:off x="4377878" y="3553666"/>
              <a:ext cx="6108799" cy="839076"/>
            </a:xfrm>
            <a:prstGeom prst="rect">
              <a:avLst/>
            </a:prstGeom>
          </p:spPr>
          <p:txBody>
            <a:bodyPr wrap="square">
              <a:spAutoFit/>
            </a:bodyPr>
            <a:lstStyle/>
            <a:p>
              <a:pPr algn="r" defTabSz="914400">
                <a:lnSpc>
                  <a:spcPct val="150000"/>
                </a:lnSpc>
                <a:defRPr/>
              </a:pPr>
              <a:r>
                <a:rPr lang="zh-CN" altLang="en-US" sz="2000" b="1" kern="0" dirty="0">
                  <a:solidFill>
                    <a:schemeClr val="bg1">
                      <a:lumMod val="50000"/>
                    </a:schemeClr>
                  </a:solidFill>
                  <a:latin typeface="MiSans Normal" pitchFamily="2" charset="-122"/>
                  <a:ea typeface="MiSans Normal" pitchFamily="2" charset="-122"/>
                  <a:cs typeface="Arial" panose="020B0604020202020204" pitchFamily="34" charset="0"/>
                </a:rPr>
                <a:t>第八小组  </a:t>
              </a:r>
              <a:r>
                <a:rPr lang="zh-CN" altLang="en-US" sz="1400" kern="0" dirty="0">
                  <a:solidFill>
                    <a:schemeClr val="bg1">
                      <a:lumMod val="50000"/>
                    </a:schemeClr>
                  </a:solidFill>
                  <a:latin typeface="MiSans Normal" pitchFamily="2" charset="-122"/>
                  <a:ea typeface="MiSans Normal" pitchFamily="2" charset="-122"/>
                  <a:cs typeface="Arial" panose="020B0604020202020204" pitchFamily="34" charset="0"/>
                </a:rPr>
                <a:t>支博文 邓宇海 郭鸿鑫</a:t>
              </a:r>
            </a:p>
            <a:p>
              <a:pPr algn="r" defTabSz="914400">
                <a:lnSpc>
                  <a:spcPct val="150000"/>
                </a:lnSpc>
                <a:defRPr/>
              </a:pPr>
              <a:r>
                <a:rPr lang="zh-CN" altLang="en-US" sz="1400" kern="0" dirty="0">
                  <a:solidFill>
                    <a:schemeClr val="bg1">
                      <a:lumMod val="50000"/>
                    </a:schemeClr>
                  </a:solidFill>
                  <a:latin typeface="MiSans Normal" pitchFamily="2" charset="-122"/>
                  <a:ea typeface="MiSans Normal" pitchFamily="2" charset="-122"/>
                  <a:cs typeface="Arial" panose="020B0604020202020204" pitchFamily="34" charset="0"/>
                </a:rPr>
                <a:t>蒋昕妍 陈昀昀 吴苏程</a:t>
              </a:r>
            </a:p>
          </p:txBody>
        </p:sp>
      </p:grpSp>
      <p:pic>
        <p:nvPicPr>
          <p:cNvPr id="24" name="图片 23">
            <a:extLst>
              <a:ext uri="{FF2B5EF4-FFF2-40B4-BE49-F238E27FC236}">
                <a16:creationId xmlns:a16="http://schemas.microsoft.com/office/drawing/2014/main" id="{B3BFBA25-5C10-2E64-5E43-334DB740E72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stelsSmooth/>
                    </a14:imgEffect>
                  </a14:imgLayer>
                </a14:imgProps>
              </a:ext>
            </a:extLst>
          </a:blip>
          <a:srcRect l="8300" t="15907" r="22668" b="16031"/>
          <a:stretch/>
        </p:blipFill>
        <p:spPr>
          <a:xfrm>
            <a:off x="612868" y="494515"/>
            <a:ext cx="4075141" cy="5781789"/>
          </a:xfrm>
          <a:prstGeom prst="rect">
            <a:avLst/>
          </a:prstGeom>
        </p:spPr>
      </p:pic>
    </p:spTree>
    <p:extLst>
      <p:ext uri="{BB962C8B-B14F-4D97-AF65-F5344CB8AC3E}">
        <p14:creationId xmlns:p14="http://schemas.microsoft.com/office/powerpoint/2010/main" val="2050759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演示研究所 SlideLab.cc">
            <a:extLst>
              <a:ext uri="{FF2B5EF4-FFF2-40B4-BE49-F238E27FC236}">
                <a16:creationId xmlns:a16="http://schemas.microsoft.com/office/drawing/2014/main" id="{96B56FCE-D382-9A47-B298-756FE2A6998C}"/>
              </a:ext>
            </a:extLst>
          </p:cNvPr>
          <p:cNvSpPr/>
          <p:nvPr/>
        </p:nvSpPr>
        <p:spPr>
          <a:xfrm>
            <a:off x="1" y="6524171"/>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 name="演示研究所 SlideLab.cc">
            <a:extLst>
              <a:ext uri="{FF2B5EF4-FFF2-40B4-BE49-F238E27FC236}">
                <a16:creationId xmlns:a16="http://schemas.microsoft.com/office/drawing/2014/main" id="{CB8B7575-E930-9C4F-AB9B-EB8DD97D0562}"/>
              </a:ext>
            </a:extLst>
          </p:cNvPr>
          <p:cNvSpPr/>
          <p:nvPr/>
        </p:nvSpPr>
        <p:spPr>
          <a:xfrm>
            <a:off x="1" y="0"/>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 name="演示研究所 SlideLab.cc">
            <a:extLst>
              <a:ext uri="{FF2B5EF4-FFF2-40B4-BE49-F238E27FC236}">
                <a16:creationId xmlns:a16="http://schemas.microsoft.com/office/drawing/2014/main" id="{8488DA47-B789-4C4D-AA77-CEAB2C46DB59}"/>
              </a:ext>
            </a:extLst>
          </p:cNvPr>
          <p:cNvSpPr/>
          <p:nvPr/>
        </p:nvSpPr>
        <p:spPr>
          <a:xfrm flipV="1">
            <a:off x="0" y="6236335"/>
            <a:ext cx="6502400" cy="621665"/>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5" name="演示研究所 SlideLab.cc">
            <a:extLst>
              <a:ext uri="{FF2B5EF4-FFF2-40B4-BE49-F238E27FC236}">
                <a16:creationId xmlns:a16="http://schemas.microsoft.com/office/drawing/2014/main" id="{C8DC4124-F39D-3E43-8CEF-879BFB4CA96C}"/>
              </a:ext>
            </a:extLst>
          </p:cNvPr>
          <p:cNvSpPr/>
          <p:nvPr/>
        </p:nvSpPr>
        <p:spPr>
          <a:xfrm flipH="1">
            <a:off x="10745470" y="0"/>
            <a:ext cx="1446530" cy="621665"/>
          </a:xfrm>
          <a:custGeom>
            <a:avLst/>
            <a:gdLst/>
            <a:ahLst/>
            <a:cxnLst>
              <a:cxn ang="3">
                <a:pos x="hc" y="t"/>
              </a:cxn>
              <a:cxn ang="cd2">
                <a:pos x="l" y="vc"/>
              </a:cxn>
              <a:cxn ang="cd4">
                <a:pos x="hc" y="b"/>
              </a:cxn>
              <a:cxn ang="0">
                <a:pos x="r" y="vc"/>
              </a:cxn>
            </a:cxnLst>
            <a:rect l="l" t="t" r="r" b="b"/>
            <a:pathLst>
              <a:path w="2278" h="979">
                <a:moveTo>
                  <a:pt x="0" y="0"/>
                </a:moveTo>
                <a:lnTo>
                  <a:pt x="1567" y="0"/>
                </a:lnTo>
                <a:lnTo>
                  <a:pt x="2278" y="979"/>
                </a:lnTo>
                <a:lnTo>
                  <a:pt x="1567" y="979"/>
                </a:lnTo>
                <a:lnTo>
                  <a:pt x="0" y="9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17" name="演示研究所 SlideLab.cc">
            <a:extLst>
              <a:ext uri="{FF2B5EF4-FFF2-40B4-BE49-F238E27FC236}">
                <a16:creationId xmlns:a16="http://schemas.microsoft.com/office/drawing/2014/main" id="{87D359B2-E6D0-5B18-A3A3-C9DEF23472EF}"/>
              </a:ext>
            </a:extLst>
          </p:cNvPr>
          <p:cNvSpPr txBox="1"/>
          <p:nvPr/>
        </p:nvSpPr>
        <p:spPr>
          <a:xfrm>
            <a:off x="1327833" y="1145943"/>
            <a:ext cx="3041829"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预期效果</a:t>
            </a:r>
          </a:p>
        </p:txBody>
      </p:sp>
      <p:sp>
        <p:nvSpPr>
          <p:cNvPr id="19" name="演示研究所 SlideLab.cc">
            <a:extLst>
              <a:ext uri="{FF2B5EF4-FFF2-40B4-BE49-F238E27FC236}">
                <a16:creationId xmlns:a16="http://schemas.microsoft.com/office/drawing/2014/main" id="{C9A1E5CC-E836-AE1F-0E57-F0D2ACE599FD}"/>
              </a:ext>
            </a:extLst>
          </p:cNvPr>
          <p:cNvSpPr txBox="1"/>
          <p:nvPr/>
        </p:nvSpPr>
        <p:spPr>
          <a:xfrm>
            <a:off x="420007" y="402681"/>
            <a:ext cx="2352221" cy="400110"/>
          </a:xfrm>
          <a:prstGeom prst="rect">
            <a:avLst/>
          </a:prstGeom>
          <a:noFill/>
        </p:spPr>
        <p:txBody>
          <a:bodyPr wrap="square" rtlCol="0">
            <a:spAutoFit/>
          </a:bodyPr>
          <a:lstStyle/>
          <a:p>
            <a:pPr marL="342900" indent="-342900">
              <a:buFont typeface="思源黑体 CN Normal" panose="020B0400000000000000" charset="-122"/>
              <a:buChar char="•"/>
            </a:pPr>
            <a:r>
              <a:rPr lang="zh-CN" altLang="en-US" sz="2000" dirty="0">
                <a:solidFill>
                  <a:schemeClr val="tx1">
                    <a:lumMod val="65000"/>
                    <a:lumOff val="35000"/>
                  </a:schemeClr>
                </a:solidFill>
                <a:latin typeface="MiSans Normal" pitchFamily="2" charset="-122"/>
                <a:ea typeface="MiSans Normal" pitchFamily="2" charset="-122"/>
                <a:cs typeface="思源黑体 CN Normal" panose="020B0400000000000000" charset="-122"/>
              </a:rPr>
              <a:t>预期结果</a:t>
            </a:r>
          </a:p>
        </p:txBody>
      </p:sp>
      <p:pic>
        <p:nvPicPr>
          <p:cNvPr id="9" name="图片 8">
            <a:extLst>
              <a:ext uri="{FF2B5EF4-FFF2-40B4-BE49-F238E27FC236}">
                <a16:creationId xmlns:a16="http://schemas.microsoft.com/office/drawing/2014/main" id="{5B57B9FD-4D45-4971-733A-F66FE70CD8F8}"/>
              </a:ext>
            </a:extLst>
          </p:cNvPr>
          <p:cNvPicPr>
            <a:picLocks noChangeAspect="1"/>
          </p:cNvPicPr>
          <p:nvPr/>
        </p:nvPicPr>
        <p:blipFill>
          <a:blip r:embed="rId2"/>
          <a:stretch>
            <a:fillRect/>
          </a:stretch>
        </p:blipFill>
        <p:spPr>
          <a:xfrm>
            <a:off x="889015" y="2198991"/>
            <a:ext cx="2843580" cy="2928292"/>
          </a:xfrm>
          <a:prstGeom prst="rect">
            <a:avLst/>
          </a:prstGeom>
        </p:spPr>
      </p:pic>
      <p:pic>
        <p:nvPicPr>
          <p:cNvPr id="10" name="图片 9">
            <a:extLst>
              <a:ext uri="{FF2B5EF4-FFF2-40B4-BE49-F238E27FC236}">
                <a16:creationId xmlns:a16="http://schemas.microsoft.com/office/drawing/2014/main" id="{033E242B-1120-DC95-D4CF-C58B0598DBA7}"/>
              </a:ext>
            </a:extLst>
          </p:cNvPr>
          <p:cNvPicPr>
            <a:picLocks noChangeAspect="1"/>
          </p:cNvPicPr>
          <p:nvPr/>
        </p:nvPicPr>
        <p:blipFill rotWithShape="1">
          <a:blip r:embed="rId3"/>
          <a:srcRect l="50075" t="17540" b="39274"/>
          <a:stretch/>
        </p:blipFill>
        <p:spPr>
          <a:xfrm>
            <a:off x="4373085" y="2004779"/>
            <a:ext cx="2558535" cy="3184827"/>
          </a:xfrm>
          <a:prstGeom prst="rect">
            <a:avLst/>
          </a:prstGeom>
        </p:spPr>
      </p:pic>
      <p:pic>
        <p:nvPicPr>
          <p:cNvPr id="12" name="图片 11">
            <a:extLst>
              <a:ext uri="{FF2B5EF4-FFF2-40B4-BE49-F238E27FC236}">
                <a16:creationId xmlns:a16="http://schemas.microsoft.com/office/drawing/2014/main" id="{469AEC03-EAE6-4B88-1361-3CE5050F18D9}"/>
              </a:ext>
            </a:extLst>
          </p:cNvPr>
          <p:cNvPicPr>
            <a:picLocks noChangeAspect="1"/>
          </p:cNvPicPr>
          <p:nvPr/>
        </p:nvPicPr>
        <p:blipFill rotWithShape="1">
          <a:blip r:embed="rId4"/>
          <a:srcRect l="50000" t="18170" b="22360"/>
          <a:stretch/>
        </p:blipFill>
        <p:spPr>
          <a:xfrm>
            <a:off x="9085871" y="1853074"/>
            <a:ext cx="2382864" cy="4078387"/>
          </a:xfrm>
          <a:prstGeom prst="rect">
            <a:avLst/>
          </a:prstGeom>
        </p:spPr>
      </p:pic>
      <p:sp>
        <p:nvSpPr>
          <p:cNvPr id="13" name="文本框 12">
            <a:extLst>
              <a:ext uri="{FF2B5EF4-FFF2-40B4-BE49-F238E27FC236}">
                <a16:creationId xmlns:a16="http://schemas.microsoft.com/office/drawing/2014/main" id="{43052546-4C80-E361-416B-C8818D6EEF85}"/>
              </a:ext>
            </a:extLst>
          </p:cNvPr>
          <p:cNvSpPr txBox="1"/>
          <p:nvPr/>
        </p:nvSpPr>
        <p:spPr>
          <a:xfrm>
            <a:off x="3770289" y="3163895"/>
            <a:ext cx="388418" cy="1107996"/>
          </a:xfrm>
          <a:prstGeom prst="rect">
            <a:avLst/>
          </a:prstGeom>
          <a:noFill/>
        </p:spPr>
        <p:txBody>
          <a:bodyPr wrap="square" rtlCol="0">
            <a:spAutoFit/>
          </a:bodyPr>
          <a:lstStyle/>
          <a:p>
            <a:r>
              <a:rPr lang="en-US" altLang="zh-CN" sz="6600" b="1" dirty="0"/>
              <a:t>+</a:t>
            </a:r>
            <a:endParaRPr lang="zh-CN" altLang="en-US" sz="6600" b="1" dirty="0"/>
          </a:p>
        </p:txBody>
      </p:sp>
      <p:sp>
        <p:nvSpPr>
          <p:cNvPr id="14" name="文本框 13">
            <a:extLst>
              <a:ext uri="{FF2B5EF4-FFF2-40B4-BE49-F238E27FC236}">
                <a16:creationId xmlns:a16="http://schemas.microsoft.com/office/drawing/2014/main" id="{05316DAE-E2F6-5B7C-CB6B-B97084295002}"/>
              </a:ext>
            </a:extLst>
          </p:cNvPr>
          <p:cNvSpPr txBox="1"/>
          <p:nvPr/>
        </p:nvSpPr>
        <p:spPr>
          <a:xfrm>
            <a:off x="7377901" y="3163895"/>
            <a:ext cx="388418" cy="1107996"/>
          </a:xfrm>
          <a:prstGeom prst="rect">
            <a:avLst/>
          </a:prstGeom>
          <a:noFill/>
        </p:spPr>
        <p:txBody>
          <a:bodyPr wrap="square" rtlCol="0">
            <a:spAutoFit/>
          </a:bodyPr>
          <a:lstStyle>
            <a:defPPr>
              <a:defRPr lang="zh-CN"/>
            </a:defPPr>
            <a:lvl1pPr>
              <a:defRPr sz="6600" b="1"/>
            </a:lvl1pPr>
          </a:lstStyle>
          <a:p>
            <a:r>
              <a:rPr lang="en-US" altLang="zh-CN" dirty="0"/>
              <a:t>=</a:t>
            </a:r>
            <a:endParaRPr lang="zh-CN" altLang="en-US" dirty="0"/>
          </a:p>
        </p:txBody>
      </p:sp>
      <p:sp>
        <p:nvSpPr>
          <p:cNvPr id="15" name="演示研究所 SlideLab.cc">
            <a:extLst>
              <a:ext uri="{FF2B5EF4-FFF2-40B4-BE49-F238E27FC236}">
                <a16:creationId xmlns:a16="http://schemas.microsoft.com/office/drawing/2014/main" id="{B33787B8-AB88-CF58-CCC8-49687B8C4B40}"/>
              </a:ext>
            </a:extLst>
          </p:cNvPr>
          <p:cNvSpPr txBox="1"/>
          <p:nvPr/>
        </p:nvSpPr>
        <p:spPr>
          <a:xfrm>
            <a:off x="1408752" y="5241048"/>
            <a:ext cx="1957534" cy="400110"/>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上传用户照片</a:t>
            </a:r>
          </a:p>
        </p:txBody>
      </p:sp>
      <p:sp>
        <p:nvSpPr>
          <p:cNvPr id="18" name="演示研究所 SlideLab.cc">
            <a:extLst>
              <a:ext uri="{FF2B5EF4-FFF2-40B4-BE49-F238E27FC236}">
                <a16:creationId xmlns:a16="http://schemas.microsoft.com/office/drawing/2014/main" id="{A9D46F89-C745-4D2D-633A-01DD36C85FB6}"/>
              </a:ext>
            </a:extLst>
          </p:cNvPr>
          <p:cNvSpPr txBox="1"/>
          <p:nvPr/>
        </p:nvSpPr>
        <p:spPr>
          <a:xfrm>
            <a:off x="4673585" y="5127283"/>
            <a:ext cx="1957534" cy="892552"/>
          </a:xfrm>
          <a:prstGeom prst="rect">
            <a:avLst/>
          </a:prstGeom>
          <a:noFill/>
        </p:spPr>
        <p:txBody>
          <a:bodyPr wrap="square" rtlCol="0">
            <a:spAutoFit/>
            <a:scene3d>
              <a:camera prst="orthographicFront"/>
              <a:lightRig rig="threePt" dir="t"/>
            </a:scene3d>
            <a:sp3d contourW="12700"/>
          </a:bodyPr>
          <a:lstStyle/>
          <a:p>
            <a:r>
              <a:rPr lang="zh-CN" altLang="en-US" sz="20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发型描述：</a:t>
            </a:r>
            <a:endParaRPr lang="en-US" altLang="zh-CN" sz="2000" b="1" dirty="0">
              <a:solidFill>
                <a:schemeClr val="tx1">
                  <a:lumMod val="75000"/>
                  <a:lumOff val="25000"/>
                </a:schemeClr>
              </a:solidFill>
              <a:latin typeface="MiSans" pitchFamily="2" charset="-122"/>
              <a:ea typeface="MiSans" pitchFamily="2" charset="-122"/>
              <a:sym typeface="思源黑体 CN Medium" panose="020B0600000000000000" pitchFamily="34" charset="-122"/>
            </a:endParaRPr>
          </a:p>
          <a:p>
            <a:r>
              <a:rPr lang="zh-CN" altLang="en-US" sz="3200" b="1" dirty="0">
                <a:solidFill>
                  <a:schemeClr val="accent3"/>
                </a:solidFill>
                <a:ea typeface="MiSans" pitchFamily="2" charset="-122"/>
                <a:sym typeface="思源黑体 CN Medium" panose="020B0600000000000000" pitchFamily="34" charset="-122"/>
              </a:rPr>
              <a:t>“</a:t>
            </a:r>
            <a:r>
              <a:rPr lang="zh-CN" altLang="en-US" sz="20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双刀髻 </a:t>
            </a:r>
            <a:r>
              <a:rPr lang="zh-CN" altLang="en-US" sz="3200" b="1" dirty="0">
                <a:solidFill>
                  <a:schemeClr val="accent3"/>
                </a:solidFill>
                <a:latin typeface="MiSans" pitchFamily="2" charset="-122"/>
                <a:ea typeface="MiSans" pitchFamily="2" charset="-122"/>
                <a:sym typeface="思源黑体 CN Medium" panose="020B0600000000000000" pitchFamily="34" charset="-122"/>
              </a:rPr>
              <a:t>”</a:t>
            </a:r>
            <a:endParaRPr lang="zh-CN" altLang="en-US" sz="2000" b="1" dirty="0">
              <a:solidFill>
                <a:schemeClr val="accent3"/>
              </a:solidFill>
              <a:latin typeface="MiSans" pitchFamily="2" charset="-122"/>
              <a:ea typeface="MiSans" pitchFamily="2" charset="-122"/>
              <a:sym typeface="思源黑体 CN Medium" panose="020B0600000000000000" pitchFamily="34" charset="-122"/>
            </a:endParaRPr>
          </a:p>
        </p:txBody>
      </p:sp>
      <p:sp>
        <p:nvSpPr>
          <p:cNvPr id="20" name="演示研究所 SlideLab.cc">
            <a:extLst>
              <a:ext uri="{FF2B5EF4-FFF2-40B4-BE49-F238E27FC236}">
                <a16:creationId xmlns:a16="http://schemas.microsoft.com/office/drawing/2014/main" id="{F3F11802-46D8-7943-55D1-558C1F216FEB}"/>
              </a:ext>
            </a:extLst>
          </p:cNvPr>
          <p:cNvSpPr/>
          <p:nvPr/>
        </p:nvSpPr>
        <p:spPr>
          <a:xfrm>
            <a:off x="3348366" y="1354074"/>
            <a:ext cx="5495267" cy="377411"/>
          </a:xfrm>
          <a:prstGeom prst="rect">
            <a:avLst/>
          </a:prstGeom>
        </p:spPr>
        <p:txBody>
          <a:bodyPr wrap="square">
            <a:spAutoFit/>
          </a:bodyPr>
          <a:lstStyle/>
          <a:p>
            <a:pPr>
              <a:lnSpc>
                <a:spcPct val="150000"/>
              </a:lnSpc>
            </a:pPr>
            <a:r>
              <a:rPr lang="zh-CN" altLang="en-US" sz="1400" i="1" dirty="0">
                <a:solidFill>
                  <a:schemeClr val="bg1">
                    <a:lumMod val="50000"/>
                  </a:schemeClr>
                </a:solidFill>
                <a:latin typeface="MiSans Normal" pitchFamily="2" charset="-122"/>
                <a:ea typeface="MiSans Normal" pitchFamily="2" charset="-122"/>
              </a:rPr>
              <a:t>手绘图片，仅供效果参考</a:t>
            </a:r>
          </a:p>
        </p:txBody>
      </p:sp>
    </p:spTree>
    <p:extLst>
      <p:ext uri="{BB962C8B-B14F-4D97-AF65-F5344CB8AC3E}">
        <p14:creationId xmlns:p14="http://schemas.microsoft.com/office/powerpoint/2010/main" val="727616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演示研究所 SlideLab.cc">
            <a:extLst>
              <a:ext uri="{FF2B5EF4-FFF2-40B4-BE49-F238E27FC236}">
                <a16:creationId xmlns:a16="http://schemas.microsoft.com/office/drawing/2014/main" id="{A5D82E8D-9BED-AE47-A376-21815715B4A0}"/>
              </a:ext>
            </a:extLst>
          </p:cNvPr>
          <p:cNvSpPr/>
          <p:nvPr/>
        </p:nvSpPr>
        <p:spPr>
          <a:xfrm>
            <a:off x="1" y="6524171"/>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 name="演示研究所 SlideLab.cc">
            <a:extLst>
              <a:ext uri="{FF2B5EF4-FFF2-40B4-BE49-F238E27FC236}">
                <a16:creationId xmlns:a16="http://schemas.microsoft.com/office/drawing/2014/main" id="{522018C2-487E-CA45-9C6C-5DE183BA7CC9}"/>
              </a:ext>
            </a:extLst>
          </p:cNvPr>
          <p:cNvSpPr/>
          <p:nvPr/>
        </p:nvSpPr>
        <p:spPr>
          <a:xfrm flipV="1">
            <a:off x="0" y="6236335"/>
            <a:ext cx="6502400" cy="621665"/>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pic>
        <p:nvPicPr>
          <p:cNvPr id="19" name="图片 18">
            <a:extLst>
              <a:ext uri="{FF2B5EF4-FFF2-40B4-BE49-F238E27FC236}">
                <a16:creationId xmlns:a16="http://schemas.microsoft.com/office/drawing/2014/main" id="{C336ADBF-273D-97CE-CAFC-E663FF03B039}"/>
              </a:ext>
            </a:extLst>
          </p:cNvPr>
          <p:cNvPicPr>
            <a:picLocks noChangeAspect="1"/>
          </p:cNvPicPr>
          <p:nvPr/>
        </p:nvPicPr>
        <p:blipFill>
          <a:blip r:embed="rId2"/>
          <a:stretch>
            <a:fillRect/>
          </a:stretch>
        </p:blipFill>
        <p:spPr>
          <a:xfrm>
            <a:off x="993967" y="847713"/>
            <a:ext cx="3250660" cy="4330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图片 20">
            <a:extLst>
              <a:ext uri="{FF2B5EF4-FFF2-40B4-BE49-F238E27FC236}">
                <a16:creationId xmlns:a16="http://schemas.microsoft.com/office/drawing/2014/main" id="{01A11F74-78B9-E5B5-8739-AB2766683CB4}"/>
              </a:ext>
            </a:extLst>
          </p:cNvPr>
          <p:cNvPicPr>
            <a:picLocks noChangeAspect="1"/>
          </p:cNvPicPr>
          <p:nvPr/>
        </p:nvPicPr>
        <p:blipFill>
          <a:blip r:embed="rId3"/>
          <a:stretch>
            <a:fillRect/>
          </a:stretch>
        </p:blipFill>
        <p:spPr>
          <a:xfrm>
            <a:off x="5070087" y="847713"/>
            <a:ext cx="3247627" cy="43301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演示研究所 SlideLab.cc">
            <a:extLst>
              <a:ext uri="{FF2B5EF4-FFF2-40B4-BE49-F238E27FC236}">
                <a16:creationId xmlns:a16="http://schemas.microsoft.com/office/drawing/2014/main" id="{5EAB61E8-BD48-B4FF-4275-E221BCBECE5A}"/>
              </a:ext>
            </a:extLst>
          </p:cNvPr>
          <p:cNvSpPr txBox="1"/>
          <p:nvPr/>
        </p:nvSpPr>
        <p:spPr>
          <a:xfrm>
            <a:off x="8733506" y="754092"/>
            <a:ext cx="2876550" cy="1689052"/>
          </a:xfrm>
          <a:prstGeom prst="rect">
            <a:avLst/>
          </a:prstGeom>
          <a:noFill/>
        </p:spPr>
        <p:txBody>
          <a:bodyPr wrap="square" rtlCol="0">
            <a:spAutoFit/>
          </a:bodyPr>
          <a:lstStyle/>
          <a:p>
            <a:pPr>
              <a:lnSpc>
                <a:spcPct val="150000"/>
              </a:lnSpc>
            </a:pPr>
            <a:r>
              <a:rPr lang="zh-CN" altLang="en-US" sz="2400" b="1" dirty="0">
                <a:solidFill>
                  <a:schemeClr val="tx1">
                    <a:lumMod val="75000"/>
                    <a:lumOff val="25000"/>
                  </a:schemeClr>
                </a:solidFill>
                <a:latin typeface="MiSans Demibold" pitchFamily="2" charset="-122"/>
                <a:ea typeface="MiSans Demibold" pitchFamily="2" charset="-122"/>
              </a:rPr>
              <a:t>左边两张图片中，哪张是真正的</a:t>
            </a:r>
            <a:endParaRPr lang="en-US" altLang="zh-CN" sz="2400" b="1" dirty="0">
              <a:solidFill>
                <a:schemeClr val="tx1">
                  <a:lumMod val="75000"/>
                  <a:lumOff val="25000"/>
                </a:schemeClr>
              </a:solidFill>
              <a:latin typeface="MiSans Demibold" pitchFamily="2" charset="-122"/>
              <a:ea typeface="MiSans Demibold" pitchFamily="2" charset="-122"/>
            </a:endParaRPr>
          </a:p>
          <a:p>
            <a:pPr>
              <a:lnSpc>
                <a:spcPct val="150000"/>
              </a:lnSpc>
            </a:pPr>
            <a:r>
              <a:rPr lang="zh-CN" altLang="en-US" sz="2400" b="1" dirty="0">
                <a:solidFill>
                  <a:schemeClr val="accent1"/>
                </a:solidFill>
                <a:latin typeface="MiSans Demibold" pitchFamily="2" charset="-122"/>
                <a:ea typeface="MiSans Demibold" pitchFamily="2" charset="-122"/>
              </a:rPr>
              <a:t>中国古代女性发型</a:t>
            </a:r>
            <a:r>
              <a:rPr lang="zh-CN" altLang="en-US" sz="2400" b="1" dirty="0">
                <a:solidFill>
                  <a:schemeClr val="tx1">
                    <a:lumMod val="75000"/>
                    <a:lumOff val="25000"/>
                  </a:schemeClr>
                </a:solidFill>
                <a:latin typeface="MiSans Demibold" pitchFamily="2" charset="-122"/>
                <a:ea typeface="MiSans Demibold" pitchFamily="2" charset="-122"/>
              </a:rPr>
              <a:t>？</a:t>
            </a:r>
          </a:p>
        </p:txBody>
      </p:sp>
    </p:spTree>
    <p:extLst>
      <p:ext uri="{BB962C8B-B14F-4D97-AF65-F5344CB8AC3E}">
        <p14:creationId xmlns:p14="http://schemas.microsoft.com/office/powerpoint/2010/main" val="113554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演示研究所 SlideLab.cc">
            <a:extLst>
              <a:ext uri="{FF2B5EF4-FFF2-40B4-BE49-F238E27FC236}">
                <a16:creationId xmlns:a16="http://schemas.microsoft.com/office/drawing/2014/main" id="{A5D82E8D-9BED-AE47-A376-21815715B4A0}"/>
              </a:ext>
            </a:extLst>
          </p:cNvPr>
          <p:cNvSpPr/>
          <p:nvPr/>
        </p:nvSpPr>
        <p:spPr>
          <a:xfrm>
            <a:off x="1" y="6524171"/>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 name="演示研究所 SlideLab.cc">
            <a:extLst>
              <a:ext uri="{FF2B5EF4-FFF2-40B4-BE49-F238E27FC236}">
                <a16:creationId xmlns:a16="http://schemas.microsoft.com/office/drawing/2014/main" id="{522018C2-487E-CA45-9C6C-5DE183BA7CC9}"/>
              </a:ext>
            </a:extLst>
          </p:cNvPr>
          <p:cNvSpPr/>
          <p:nvPr/>
        </p:nvSpPr>
        <p:spPr>
          <a:xfrm flipV="1">
            <a:off x="0" y="6236335"/>
            <a:ext cx="6502400" cy="621665"/>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pic>
        <p:nvPicPr>
          <p:cNvPr id="9" name="图片 8">
            <a:extLst>
              <a:ext uri="{FF2B5EF4-FFF2-40B4-BE49-F238E27FC236}">
                <a16:creationId xmlns:a16="http://schemas.microsoft.com/office/drawing/2014/main" id="{A2CA1987-516A-26BC-C465-F1232C216C2B}"/>
              </a:ext>
            </a:extLst>
          </p:cNvPr>
          <p:cNvPicPr>
            <a:picLocks noChangeAspect="1"/>
          </p:cNvPicPr>
          <p:nvPr/>
        </p:nvPicPr>
        <p:blipFill>
          <a:blip r:embed="rId2"/>
          <a:stretch>
            <a:fillRect/>
          </a:stretch>
        </p:blipFill>
        <p:spPr>
          <a:xfrm>
            <a:off x="5573940" y="282728"/>
            <a:ext cx="4452732" cy="5462842"/>
          </a:xfrm>
          <a:prstGeom prst="rect">
            <a:avLst/>
          </a:prstGeom>
        </p:spPr>
      </p:pic>
      <p:pic>
        <p:nvPicPr>
          <p:cNvPr id="11" name="图片 10">
            <a:extLst>
              <a:ext uri="{FF2B5EF4-FFF2-40B4-BE49-F238E27FC236}">
                <a16:creationId xmlns:a16="http://schemas.microsoft.com/office/drawing/2014/main" id="{28D051CA-8B6F-F498-BE4B-5B9ABD33562D}"/>
              </a:ext>
            </a:extLst>
          </p:cNvPr>
          <p:cNvPicPr>
            <a:picLocks noChangeAspect="1"/>
          </p:cNvPicPr>
          <p:nvPr/>
        </p:nvPicPr>
        <p:blipFill>
          <a:blip r:embed="rId3"/>
          <a:stretch>
            <a:fillRect/>
          </a:stretch>
        </p:blipFill>
        <p:spPr>
          <a:xfrm>
            <a:off x="842051" y="282728"/>
            <a:ext cx="4138828" cy="5809689"/>
          </a:xfrm>
          <a:prstGeom prst="rect">
            <a:avLst/>
          </a:prstGeom>
        </p:spPr>
      </p:pic>
    </p:spTree>
    <p:extLst>
      <p:ext uri="{BB962C8B-B14F-4D97-AF65-F5344CB8AC3E}">
        <p14:creationId xmlns:p14="http://schemas.microsoft.com/office/powerpoint/2010/main" val="3849485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a:extLst>
              <a:ext uri="{FF2B5EF4-FFF2-40B4-BE49-F238E27FC236}">
                <a16:creationId xmlns:a16="http://schemas.microsoft.com/office/drawing/2014/main" id="{7670768D-70E9-DFEF-2E3D-BD4AB617B2F4}"/>
              </a:ext>
            </a:extLst>
          </p:cNvPr>
          <p:cNvSpPr/>
          <p:nvPr/>
        </p:nvSpPr>
        <p:spPr>
          <a:xfrm>
            <a:off x="-1111347" y="1181801"/>
            <a:ext cx="6290733" cy="5940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ACBAB7B-CAB5-4C3F-F573-A82032299613}"/>
              </a:ext>
            </a:extLst>
          </p:cNvPr>
          <p:cNvSpPr/>
          <p:nvPr/>
        </p:nvSpPr>
        <p:spPr>
          <a:xfrm>
            <a:off x="-2592584" y="-196958"/>
            <a:ext cx="6290733" cy="5940130"/>
          </a:xfrm>
          <a:prstGeom prst="ellips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演示研究所 SlideLab.cc">
            <a:extLst>
              <a:ext uri="{FF2B5EF4-FFF2-40B4-BE49-F238E27FC236}">
                <a16:creationId xmlns:a16="http://schemas.microsoft.com/office/drawing/2014/main" id="{96B56FCE-D382-9A47-B298-756FE2A6998C}"/>
              </a:ext>
            </a:extLst>
          </p:cNvPr>
          <p:cNvSpPr/>
          <p:nvPr/>
        </p:nvSpPr>
        <p:spPr>
          <a:xfrm>
            <a:off x="1" y="6524171"/>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 name="演示研究所 SlideLab.cc">
            <a:extLst>
              <a:ext uri="{FF2B5EF4-FFF2-40B4-BE49-F238E27FC236}">
                <a16:creationId xmlns:a16="http://schemas.microsoft.com/office/drawing/2014/main" id="{CB8B7575-E930-9C4F-AB9B-EB8DD97D0562}"/>
              </a:ext>
            </a:extLst>
          </p:cNvPr>
          <p:cNvSpPr/>
          <p:nvPr/>
        </p:nvSpPr>
        <p:spPr>
          <a:xfrm>
            <a:off x="1" y="0"/>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 name="演示研究所 SlideLab.cc">
            <a:extLst>
              <a:ext uri="{FF2B5EF4-FFF2-40B4-BE49-F238E27FC236}">
                <a16:creationId xmlns:a16="http://schemas.microsoft.com/office/drawing/2014/main" id="{8488DA47-B789-4C4D-AA77-CEAB2C46DB59}"/>
              </a:ext>
            </a:extLst>
          </p:cNvPr>
          <p:cNvSpPr/>
          <p:nvPr/>
        </p:nvSpPr>
        <p:spPr>
          <a:xfrm flipV="1">
            <a:off x="0" y="6236335"/>
            <a:ext cx="6502400" cy="621665"/>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5" name="演示研究所 SlideLab.cc">
            <a:extLst>
              <a:ext uri="{FF2B5EF4-FFF2-40B4-BE49-F238E27FC236}">
                <a16:creationId xmlns:a16="http://schemas.microsoft.com/office/drawing/2014/main" id="{C8DC4124-F39D-3E43-8CEF-879BFB4CA96C}"/>
              </a:ext>
            </a:extLst>
          </p:cNvPr>
          <p:cNvSpPr/>
          <p:nvPr/>
        </p:nvSpPr>
        <p:spPr>
          <a:xfrm flipH="1">
            <a:off x="10745470" y="0"/>
            <a:ext cx="1446530" cy="621665"/>
          </a:xfrm>
          <a:custGeom>
            <a:avLst/>
            <a:gdLst/>
            <a:ahLst/>
            <a:cxnLst>
              <a:cxn ang="3">
                <a:pos x="hc" y="t"/>
              </a:cxn>
              <a:cxn ang="cd2">
                <a:pos x="l" y="vc"/>
              </a:cxn>
              <a:cxn ang="cd4">
                <a:pos x="hc" y="b"/>
              </a:cxn>
              <a:cxn ang="0">
                <a:pos x="r" y="vc"/>
              </a:cxn>
            </a:cxnLst>
            <a:rect l="l" t="t" r="r" b="b"/>
            <a:pathLst>
              <a:path w="2278" h="979">
                <a:moveTo>
                  <a:pt x="0" y="0"/>
                </a:moveTo>
                <a:lnTo>
                  <a:pt x="1567" y="0"/>
                </a:lnTo>
                <a:lnTo>
                  <a:pt x="2278" y="979"/>
                </a:lnTo>
                <a:lnTo>
                  <a:pt x="1567" y="979"/>
                </a:lnTo>
                <a:lnTo>
                  <a:pt x="0" y="9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pic>
        <p:nvPicPr>
          <p:cNvPr id="22" name="图片 21">
            <a:extLst>
              <a:ext uri="{FF2B5EF4-FFF2-40B4-BE49-F238E27FC236}">
                <a16:creationId xmlns:a16="http://schemas.microsoft.com/office/drawing/2014/main" id="{F1D37651-AD3B-9F95-9B27-8027546425DB}"/>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79100" y="-605393"/>
            <a:ext cx="4418232" cy="6357943"/>
          </a:xfrm>
          <a:prstGeom prst="rect">
            <a:avLst/>
          </a:prstGeom>
          <a:noFill/>
        </p:spPr>
      </p:pic>
      <p:pic>
        <p:nvPicPr>
          <p:cNvPr id="16" name="图片 15">
            <a:extLst>
              <a:ext uri="{FF2B5EF4-FFF2-40B4-BE49-F238E27FC236}">
                <a16:creationId xmlns:a16="http://schemas.microsoft.com/office/drawing/2014/main" id="{69C90FFB-5259-C830-B6AF-48F965BFAC75}"/>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Layer>
                </a14:imgProps>
              </a:ext>
            </a:extLst>
          </a:blip>
          <a:stretch>
            <a:fillRect/>
          </a:stretch>
        </p:blipFill>
        <p:spPr>
          <a:xfrm>
            <a:off x="-198746" y="-613076"/>
            <a:ext cx="4418232" cy="6357943"/>
          </a:xfrm>
          <a:prstGeom prst="rect">
            <a:avLst/>
          </a:prstGeom>
        </p:spPr>
      </p:pic>
      <p:sp>
        <p:nvSpPr>
          <p:cNvPr id="2" name="演示研究所 SlideLab.cc">
            <a:extLst>
              <a:ext uri="{FF2B5EF4-FFF2-40B4-BE49-F238E27FC236}">
                <a16:creationId xmlns:a16="http://schemas.microsoft.com/office/drawing/2014/main" id="{6D136E2C-7238-0F07-AD2C-94695B48FEB2}"/>
              </a:ext>
            </a:extLst>
          </p:cNvPr>
          <p:cNvSpPr txBox="1"/>
          <p:nvPr/>
        </p:nvSpPr>
        <p:spPr>
          <a:xfrm>
            <a:off x="3222172" y="2481345"/>
            <a:ext cx="7890783"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6600" b="1" dirty="0">
                <a:solidFill>
                  <a:schemeClr val="tx1">
                    <a:lumMod val="75000"/>
                    <a:lumOff val="25000"/>
                  </a:schemeClr>
                </a:solidFill>
                <a:latin typeface="MiSans Normal" pitchFamily="2" charset="-122"/>
                <a:ea typeface="MiSans Normal" pitchFamily="2" charset="-122"/>
                <a:cs typeface="+mn-ea"/>
                <a:sym typeface="+mn-lt"/>
              </a:rPr>
              <a:t>谢谢观看</a:t>
            </a:r>
          </a:p>
        </p:txBody>
      </p:sp>
      <p:sp>
        <p:nvSpPr>
          <p:cNvPr id="7" name="演示研究所 SlideLab.cc">
            <a:extLst>
              <a:ext uri="{FF2B5EF4-FFF2-40B4-BE49-F238E27FC236}">
                <a16:creationId xmlns:a16="http://schemas.microsoft.com/office/drawing/2014/main" id="{3E503F69-5001-2FF5-0AD1-D4D874C5E54F}"/>
              </a:ext>
            </a:extLst>
          </p:cNvPr>
          <p:cNvSpPr/>
          <p:nvPr/>
        </p:nvSpPr>
        <p:spPr>
          <a:xfrm>
            <a:off x="6921500" y="1935853"/>
            <a:ext cx="4056382" cy="584775"/>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3200" dirty="0">
                <a:latin typeface="MiSans Normal" pitchFamily="2" charset="-122"/>
                <a:ea typeface="MiSans Normal" pitchFamily="2" charset="-122"/>
                <a:cs typeface="+mn-ea"/>
                <a:sym typeface="+mn-lt"/>
              </a:rPr>
              <a:t>THANK YOU</a:t>
            </a:r>
            <a:endParaRPr lang="zh-CN" altLang="en-US" sz="3200" dirty="0">
              <a:latin typeface="MiSans Normal" pitchFamily="2" charset="-122"/>
              <a:ea typeface="MiSans Normal" pitchFamily="2" charset="-122"/>
              <a:cs typeface="+mn-ea"/>
              <a:sym typeface="+mn-lt"/>
            </a:endParaRPr>
          </a:p>
        </p:txBody>
      </p:sp>
      <p:sp>
        <p:nvSpPr>
          <p:cNvPr id="15" name="演示研究所 SlideLab.cc">
            <a:extLst>
              <a:ext uri="{FF2B5EF4-FFF2-40B4-BE49-F238E27FC236}">
                <a16:creationId xmlns:a16="http://schemas.microsoft.com/office/drawing/2014/main" id="{9ECE7F9A-A199-2A2F-B7E2-C2E058DD025D}"/>
              </a:ext>
            </a:extLst>
          </p:cNvPr>
          <p:cNvSpPr/>
          <p:nvPr/>
        </p:nvSpPr>
        <p:spPr>
          <a:xfrm>
            <a:off x="4869083" y="4090525"/>
            <a:ext cx="6108799" cy="879856"/>
          </a:xfrm>
          <a:prstGeom prst="rect">
            <a:avLst/>
          </a:prstGeom>
        </p:spPr>
        <p:txBody>
          <a:bodyPr wrap="square">
            <a:spAutoFit/>
          </a:bodyPr>
          <a:lstStyle/>
          <a:p>
            <a:pPr algn="r" defTabSz="914400">
              <a:lnSpc>
                <a:spcPct val="150000"/>
              </a:lnSpc>
              <a:defRPr/>
            </a:pPr>
            <a:r>
              <a:rPr lang="zh-CN" altLang="en-US" sz="2000" b="1" kern="0" dirty="0">
                <a:solidFill>
                  <a:schemeClr val="bg1">
                    <a:lumMod val="50000"/>
                  </a:schemeClr>
                </a:solidFill>
                <a:latin typeface="MiSans Normal" pitchFamily="2" charset="-122"/>
                <a:ea typeface="MiSans Normal" pitchFamily="2" charset="-122"/>
                <a:cs typeface="Arial" panose="020B0604020202020204" pitchFamily="34" charset="0"/>
              </a:rPr>
              <a:t>第八小组  </a:t>
            </a:r>
            <a:r>
              <a:rPr lang="zh-CN" altLang="en-US" sz="1600" kern="0" dirty="0">
                <a:solidFill>
                  <a:schemeClr val="bg1">
                    <a:lumMod val="50000"/>
                  </a:schemeClr>
                </a:solidFill>
                <a:latin typeface="MiSans Normal" pitchFamily="2" charset="-122"/>
                <a:ea typeface="MiSans Normal" pitchFamily="2" charset="-122"/>
                <a:cs typeface="Arial" panose="020B0604020202020204" pitchFamily="34" charset="0"/>
              </a:rPr>
              <a:t>支博文 邓宇海 郭鸿鑫</a:t>
            </a:r>
          </a:p>
          <a:p>
            <a:pPr algn="r" defTabSz="914400">
              <a:lnSpc>
                <a:spcPct val="150000"/>
              </a:lnSpc>
              <a:defRPr/>
            </a:pPr>
            <a:r>
              <a:rPr lang="zh-CN" altLang="en-US" sz="1600" kern="0" dirty="0">
                <a:solidFill>
                  <a:schemeClr val="bg1">
                    <a:lumMod val="50000"/>
                  </a:schemeClr>
                </a:solidFill>
                <a:latin typeface="MiSans Normal" pitchFamily="2" charset="-122"/>
                <a:ea typeface="MiSans Normal" pitchFamily="2" charset="-122"/>
                <a:cs typeface="Arial" panose="020B0604020202020204" pitchFamily="34" charset="0"/>
              </a:rPr>
              <a:t>蒋昕妍 陈昀昀 吴苏程</a:t>
            </a:r>
          </a:p>
        </p:txBody>
      </p:sp>
    </p:spTree>
    <p:extLst>
      <p:ext uri="{BB962C8B-B14F-4D97-AF65-F5344CB8AC3E}">
        <p14:creationId xmlns:p14="http://schemas.microsoft.com/office/powerpoint/2010/main" val="15590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演示研究所 SlideLab.cc">
            <a:extLst>
              <a:ext uri="{FF2B5EF4-FFF2-40B4-BE49-F238E27FC236}">
                <a16:creationId xmlns:a16="http://schemas.microsoft.com/office/drawing/2014/main" id="{A5D82E8D-9BED-AE47-A376-21815715B4A0}"/>
              </a:ext>
            </a:extLst>
          </p:cNvPr>
          <p:cNvSpPr/>
          <p:nvPr/>
        </p:nvSpPr>
        <p:spPr>
          <a:xfrm>
            <a:off x="1" y="6524171"/>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 name="演示研究所 SlideLab.cc">
            <a:extLst>
              <a:ext uri="{FF2B5EF4-FFF2-40B4-BE49-F238E27FC236}">
                <a16:creationId xmlns:a16="http://schemas.microsoft.com/office/drawing/2014/main" id="{522018C2-487E-CA45-9C6C-5DE183BA7CC9}"/>
              </a:ext>
            </a:extLst>
          </p:cNvPr>
          <p:cNvSpPr/>
          <p:nvPr/>
        </p:nvSpPr>
        <p:spPr>
          <a:xfrm flipV="1">
            <a:off x="0" y="6236335"/>
            <a:ext cx="6502400" cy="621665"/>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4" name="演示研究所 SlideLab.cc">
            <a:extLst>
              <a:ext uri="{FF2B5EF4-FFF2-40B4-BE49-F238E27FC236}">
                <a16:creationId xmlns:a16="http://schemas.microsoft.com/office/drawing/2014/main" id="{6D8D1F66-57AC-ED49-8F55-2546AF25CDE3}"/>
              </a:ext>
            </a:extLst>
          </p:cNvPr>
          <p:cNvSpPr txBox="1"/>
          <p:nvPr/>
        </p:nvSpPr>
        <p:spPr>
          <a:xfrm>
            <a:off x="4772706" y="704661"/>
            <a:ext cx="2646588"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1">
                    <a:lumMod val="75000"/>
                    <a:lumOff val="25000"/>
                  </a:schemeClr>
                </a:solidFill>
                <a:latin typeface="MiSans Normal" pitchFamily="2" charset="-122"/>
                <a:ea typeface="MiSans Normal" pitchFamily="2" charset="-122"/>
                <a:cs typeface="+mn-ea"/>
                <a:sym typeface="+mn-lt"/>
              </a:rPr>
              <a:t>目录</a:t>
            </a:r>
          </a:p>
        </p:txBody>
      </p:sp>
      <p:sp>
        <p:nvSpPr>
          <p:cNvPr id="5" name="演示研究所 SlideLab.cc">
            <a:extLst>
              <a:ext uri="{FF2B5EF4-FFF2-40B4-BE49-F238E27FC236}">
                <a16:creationId xmlns:a16="http://schemas.microsoft.com/office/drawing/2014/main" id="{1140EDF6-400B-1F40-B4FF-A8B98BDB06E7}"/>
              </a:ext>
            </a:extLst>
          </p:cNvPr>
          <p:cNvSpPr/>
          <p:nvPr/>
        </p:nvSpPr>
        <p:spPr>
          <a:xfrm>
            <a:off x="4180113" y="1812657"/>
            <a:ext cx="3831774" cy="646331"/>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dirty="0">
                <a:solidFill>
                  <a:schemeClr val="accent2"/>
                </a:solidFill>
                <a:latin typeface="MiSans Normal" pitchFamily="2" charset="-122"/>
                <a:ea typeface="MiSans Normal" pitchFamily="2" charset="-122"/>
                <a:cs typeface="+mn-ea"/>
                <a:sym typeface="+mn-lt"/>
              </a:rPr>
              <a:t>CONTENT</a:t>
            </a:r>
            <a:endParaRPr lang="zh-CN" altLang="en-US" sz="3600" dirty="0">
              <a:solidFill>
                <a:schemeClr val="accent2"/>
              </a:solidFill>
              <a:latin typeface="MiSans Normal" pitchFamily="2" charset="-122"/>
              <a:ea typeface="MiSans Normal" pitchFamily="2" charset="-122"/>
              <a:cs typeface="+mn-ea"/>
              <a:sym typeface="+mn-lt"/>
            </a:endParaRPr>
          </a:p>
        </p:txBody>
      </p:sp>
      <p:sp>
        <p:nvSpPr>
          <p:cNvPr id="7" name="演示研究所 SlideLab.cc">
            <a:extLst>
              <a:ext uri="{FF2B5EF4-FFF2-40B4-BE49-F238E27FC236}">
                <a16:creationId xmlns:a16="http://schemas.microsoft.com/office/drawing/2014/main" id="{8AE0F473-7AD4-8C4B-8422-BFA9A865F526}"/>
              </a:ext>
            </a:extLst>
          </p:cNvPr>
          <p:cNvSpPr txBox="1"/>
          <p:nvPr/>
        </p:nvSpPr>
        <p:spPr>
          <a:xfrm>
            <a:off x="2741583" y="2872602"/>
            <a:ext cx="287655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MiSans Demibold" pitchFamily="2" charset="-122"/>
                <a:ea typeface="MiSans Demibold" pitchFamily="2" charset="-122"/>
              </a:rPr>
              <a:t>背景与目的</a:t>
            </a:r>
          </a:p>
        </p:txBody>
      </p:sp>
      <p:sp>
        <p:nvSpPr>
          <p:cNvPr id="9" name="演示研究所 SlideLab.cc">
            <a:extLst>
              <a:ext uri="{FF2B5EF4-FFF2-40B4-BE49-F238E27FC236}">
                <a16:creationId xmlns:a16="http://schemas.microsoft.com/office/drawing/2014/main" id="{D1FF1DA2-8DE5-5E45-B499-5D874F677035}"/>
              </a:ext>
            </a:extLst>
          </p:cNvPr>
          <p:cNvSpPr/>
          <p:nvPr/>
        </p:nvSpPr>
        <p:spPr>
          <a:xfrm>
            <a:off x="2741583" y="3226496"/>
            <a:ext cx="1980029" cy="345094"/>
          </a:xfrm>
          <a:prstGeom prst="rect">
            <a:avLst/>
          </a:prstGeom>
        </p:spPr>
        <p:txBody>
          <a:bodyPr wrap="none">
            <a:spAutoFit/>
          </a:bodyPr>
          <a:lstStyle/>
          <a:p>
            <a:pPr>
              <a:lnSpc>
                <a:spcPct val="130000"/>
              </a:lnSpc>
            </a:pPr>
            <a:r>
              <a:rPr lang="zh-CN" altLang="en-US" sz="1400" dirty="0">
                <a:solidFill>
                  <a:schemeClr val="bg1">
                    <a:lumMod val="50000"/>
                  </a:schemeClr>
                </a:solidFill>
                <a:latin typeface="MiSans Normal" pitchFamily="2" charset="-122"/>
                <a:ea typeface="MiSans Normal" pitchFamily="2" charset="-122"/>
              </a:rPr>
              <a:t>灵感、目标、研究现状</a:t>
            </a:r>
            <a:endParaRPr lang="en-US" altLang="zh-CN" sz="1400" dirty="0">
              <a:solidFill>
                <a:schemeClr val="bg1">
                  <a:lumMod val="50000"/>
                </a:schemeClr>
              </a:solidFill>
              <a:latin typeface="MiSans Normal" pitchFamily="2" charset="-122"/>
              <a:ea typeface="MiSans Normal" pitchFamily="2" charset="-122"/>
            </a:endParaRPr>
          </a:p>
        </p:txBody>
      </p:sp>
      <p:grpSp>
        <p:nvGrpSpPr>
          <p:cNvPr id="6" name="演示研究所 SlideLab.cc">
            <a:extLst>
              <a:ext uri="{FF2B5EF4-FFF2-40B4-BE49-F238E27FC236}">
                <a16:creationId xmlns:a16="http://schemas.microsoft.com/office/drawing/2014/main" id="{C8C80633-BF42-FC72-0DFF-6723F8A3407B}"/>
              </a:ext>
            </a:extLst>
          </p:cNvPr>
          <p:cNvGrpSpPr/>
          <p:nvPr/>
        </p:nvGrpSpPr>
        <p:grpSpPr>
          <a:xfrm>
            <a:off x="1709980" y="2797475"/>
            <a:ext cx="952500" cy="794292"/>
            <a:chOff x="1709980" y="2797475"/>
            <a:chExt cx="952500" cy="794292"/>
          </a:xfrm>
        </p:grpSpPr>
        <p:sp>
          <p:nvSpPr>
            <p:cNvPr id="8" name="演示研究所 SlideLab.cc">
              <a:extLst>
                <a:ext uri="{FF2B5EF4-FFF2-40B4-BE49-F238E27FC236}">
                  <a16:creationId xmlns:a16="http://schemas.microsoft.com/office/drawing/2014/main" id="{4673A9BA-218A-B24A-8994-3002E4CC53E4}"/>
                </a:ext>
              </a:extLst>
            </p:cNvPr>
            <p:cNvSpPr txBox="1"/>
            <p:nvPr/>
          </p:nvSpPr>
          <p:spPr>
            <a:xfrm>
              <a:off x="1709980" y="2871454"/>
              <a:ext cx="952500" cy="584775"/>
            </a:xfrm>
            <a:prstGeom prst="rect">
              <a:avLst/>
            </a:prstGeom>
            <a:noFill/>
          </p:spPr>
          <p:txBody>
            <a:bodyPr wrap="square" rtlCol="0">
              <a:spAutoFit/>
            </a:bodyPr>
            <a:lstStyle/>
            <a:p>
              <a:pPr algn="ctr"/>
              <a:r>
                <a:rPr lang="en-US" altLang="zh-CN" sz="3200">
                  <a:solidFill>
                    <a:srgbClr val="4A4957"/>
                  </a:solidFill>
                  <a:latin typeface="MiSans Normal" pitchFamily="2" charset="-122"/>
                  <a:ea typeface="MiSans Normal" pitchFamily="2" charset="-122"/>
                  <a:cs typeface="Calibri" panose="020F0502020204030204" pitchFamily="34" charset="0"/>
                </a:rPr>
                <a:t>01</a:t>
              </a:r>
              <a:endParaRPr lang="zh-CN" altLang="en-US" sz="3200">
                <a:solidFill>
                  <a:srgbClr val="4A4957"/>
                </a:solidFill>
                <a:latin typeface="MiSans Normal" pitchFamily="2" charset="-122"/>
                <a:ea typeface="MiSans Normal" pitchFamily="2" charset="-122"/>
                <a:cs typeface="Calibri" panose="020F0502020204030204" pitchFamily="34" charset="0"/>
              </a:endParaRPr>
            </a:p>
          </p:txBody>
        </p:sp>
        <p:sp>
          <p:nvSpPr>
            <p:cNvPr id="10" name="演示研究所 SlideLab.cc">
              <a:extLst>
                <a:ext uri="{FF2B5EF4-FFF2-40B4-BE49-F238E27FC236}">
                  <a16:creationId xmlns:a16="http://schemas.microsoft.com/office/drawing/2014/main" id="{7FC5A057-9B04-9D42-AEB7-DCB5F28BD2BC}"/>
                </a:ext>
              </a:extLst>
            </p:cNvPr>
            <p:cNvSpPr/>
            <p:nvPr/>
          </p:nvSpPr>
          <p:spPr>
            <a:xfrm>
              <a:off x="1789083" y="2797475"/>
              <a:ext cx="794294" cy="794292"/>
            </a:xfrm>
            <a:prstGeom prst="ellipse">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itchFamily="2" charset="-122"/>
                <a:ea typeface="MiSans Normal" pitchFamily="2" charset="-122"/>
              </a:endParaRPr>
            </a:p>
          </p:txBody>
        </p:sp>
      </p:grpSp>
      <p:sp>
        <p:nvSpPr>
          <p:cNvPr id="11" name="演示研究所 SlideLab.cc">
            <a:extLst>
              <a:ext uri="{FF2B5EF4-FFF2-40B4-BE49-F238E27FC236}">
                <a16:creationId xmlns:a16="http://schemas.microsoft.com/office/drawing/2014/main" id="{486BF147-410C-5E49-B6E9-8C3AC57A67AC}"/>
              </a:ext>
            </a:extLst>
          </p:cNvPr>
          <p:cNvSpPr txBox="1"/>
          <p:nvPr/>
        </p:nvSpPr>
        <p:spPr>
          <a:xfrm>
            <a:off x="2741583" y="4285920"/>
            <a:ext cx="287655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MiSans Demibold" pitchFamily="2" charset="-122"/>
                <a:ea typeface="MiSans Demibold" pitchFamily="2" charset="-122"/>
              </a:rPr>
              <a:t>预期效果</a:t>
            </a:r>
          </a:p>
        </p:txBody>
      </p:sp>
      <p:grpSp>
        <p:nvGrpSpPr>
          <p:cNvPr id="24" name="演示研究所 SlideLab.cc">
            <a:extLst>
              <a:ext uri="{FF2B5EF4-FFF2-40B4-BE49-F238E27FC236}">
                <a16:creationId xmlns:a16="http://schemas.microsoft.com/office/drawing/2014/main" id="{09ED1CF9-C59B-1843-15C2-E29F9206033F}"/>
              </a:ext>
            </a:extLst>
          </p:cNvPr>
          <p:cNvGrpSpPr/>
          <p:nvPr/>
        </p:nvGrpSpPr>
        <p:grpSpPr>
          <a:xfrm>
            <a:off x="1709980" y="4210793"/>
            <a:ext cx="952500" cy="794292"/>
            <a:chOff x="1709980" y="4210793"/>
            <a:chExt cx="952500" cy="794292"/>
          </a:xfrm>
        </p:grpSpPr>
        <p:sp>
          <p:nvSpPr>
            <p:cNvPr id="12" name="演示研究所 SlideLab.cc">
              <a:extLst>
                <a:ext uri="{FF2B5EF4-FFF2-40B4-BE49-F238E27FC236}">
                  <a16:creationId xmlns:a16="http://schemas.microsoft.com/office/drawing/2014/main" id="{E8890FBB-3616-1942-BB50-8ABB72147ADE}"/>
                </a:ext>
              </a:extLst>
            </p:cNvPr>
            <p:cNvSpPr txBox="1"/>
            <p:nvPr/>
          </p:nvSpPr>
          <p:spPr>
            <a:xfrm>
              <a:off x="1709980" y="4284772"/>
              <a:ext cx="952500" cy="584775"/>
            </a:xfrm>
            <a:prstGeom prst="rect">
              <a:avLst/>
            </a:prstGeom>
            <a:noFill/>
          </p:spPr>
          <p:txBody>
            <a:bodyPr wrap="square" rtlCol="0">
              <a:spAutoFit/>
            </a:bodyPr>
            <a:lstStyle/>
            <a:p>
              <a:pPr algn="ctr"/>
              <a:r>
                <a:rPr lang="en-US" altLang="zh-CN" sz="3200">
                  <a:solidFill>
                    <a:srgbClr val="4A4957"/>
                  </a:solidFill>
                  <a:latin typeface="MiSans Normal" pitchFamily="2" charset="-122"/>
                  <a:ea typeface="MiSans Normal" pitchFamily="2" charset="-122"/>
                  <a:cs typeface="Calibri" panose="020F0502020204030204" pitchFamily="34" charset="0"/>
                </a:rPr>
                <a:t>03</a:t>
              </a:r>
              <a:endParaRPr lang="zh-CN" altLang="en-US" sz="3200">
                <a:solidFill>
                  <a:srgbClr val="4A4957"/>
                </a:solidFill>
                <a:latin typeface="MiSans Normal" pitchFamily="2" charset="-122"/>
                <a:ea typeface="MiSans Normal" pitchFamily="2" charset="-122"/>
                <a:cs typeface="Calibri" panose="020F0502020204030204" pitchFamily="34" charset="0"/>
              </a:endParaRPr>
            </a:p>
          </p:txBody>
        </p:sp>
        <p:sp>
          <p:nvSpPr>
            <p:cNvPr id="14" name="演示研究所 SlideLab.cc">
              <a:extLst>
                <a:ext uri="{FF2B5EF4-FFF2-40B4-BE49-F238E27FC236}">
                  <a16:creationId xmlns:a16="http://schemas.microsoft.com/office/drawing/2014/main" id="{D96D374D-B5DF-B149-AEB7-648AAD3D53BE}"/>
                </a:ext>
              </a:extLst>
            </p:cNvPr>
            <p:cNvSpPr/>
            <p:nvPr/>
          </p:nvSpPr>
          <p:spPr>
            <a:xfrm>
              <a:off x="1789083" y="4210793"/>
              <a:ext cx="794294" cy="794292"/>
            </a:xfrm>
            <a:prstGeom prst="ellipse">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itchFamily="2" charset="-122"/>
                <a:ea typeface="MiSans Normal" pitchFamily="2" charset="-122"/>
              </a:endParaRPr>
            </a:p>
          </p:txBody>
        </p:sp>
      </p:grpSp>
      <p:sp>
        <p:nvSpPr>
          <p:cNvPr id="15" name="演示研究所 SlideLab.cc">
            <a:extLst>
              <a:ext uri="{FF2B5EF4-FFF2-40B4-BE49-F238E27FC236}">
                <a16:creationId xmlns:a16="http://schemas.microsoft.com/office/drawing/2014/main" id="{47FC36D5-8B52-0343-B7B8-FDF8D8D19491}"/>
              </a:ext>
            </a:extLst>
          </p:cNvPr>
          <p:cNvSpPr txBox="1"/>
          <p:nvPr/>
        </p:nvSpPr>
        <p:spPr>
          <a:xfrm>
            <a:off x="7910483" y="2872602"/>
            <a:ext cx="2876550" cy="461665"/>
          </a:xfrm>
          <a:prstGeom prst="rect">
            <a:avLst/>
          </a:prstGeom>
          <a:noFill/>
        </p:spPr>
        <p:txBody>
          <a:bodyPr wrap="square" rtlCol="0">
            <a:spAutoFit/>
          </a:bodyPr>
          <a:lstStyle/>
          <a:p>
            <a:r>
              <a:rPr lang="zh-CN" altLang="en-US" sz="2400" b="1" dirty="0">
                <a:solidFill>
                  <a:schemeClr val="tx1">
                    <a:lumMod val="75000"/>
                    <a:lumOff val="25000"/>
                  </a:schemeClr>
                </a:solidFill>
                <a:latin typeface="MiSans Demibold" pitchFamily="2" charset="-122"/>
                <a:ea typeface="MiSans Demibold" pitchFamily="2" charset="-122"/>
              </a:rPr>
              <a:t>技术路线</a:t>
            </a:r>
          </a:p>
        </p:txBody>
      </p:sp>
      <p:sp>
        <p:nvSpPr>
          <p:cNvPr id="17" name="演示研究所 SlideLab.cc">
            <a:extLst>
              <a:ext uri="{FF2B5EF4-FFF2-40B4-BE49-F238E27FC236}">
                <a16:creationId xmlns:a16="http://schemas.microsoft.com/office/drawing/2014/main" id="{7C68F3CF-DEBB-AD49-9423-94692C2D2AC6}"/>
              </a:ext>
            </a:extLst>
          </p:cNvPr>
          <p:cNvSpPr/>
          <p:nvPr/>
        </p:nvSpPr>
        <p:spPr>
          <a:xfrm>
            <a:off x="7910483" y="3226496"/>
            <a:ext cx="1800493" cy="345094"/>
          </a:xfrm>
          <a:prstGeom prst="rect">
            <a:avLst/>
          </a:prstGeom>
        </p:spPr>
        <p:txBody>
          <a:bodyPr wrap="none">
            <a:spAutoFit/>
          </a:bodyPr>
          <a:lstStyle/>
          <a:p>
            <a:pPr>
              <a:lnSpc>
                <a:spcPct val="130000"/>
              </a:lnSpc>
            </a:pPr>
            <a:r>
              <a:rPr lang="zh-CN" altLang="en-US" sz="1400" dirty="0">
                <a:solidFill>
                  <a:schemeClr val="bg1">
                    <a:lumMod val="50000"/>
                  </a:schemeClr>
                </a:solidFill>
                <a:latin typeface="MiSans Normal" pitchFamily="2" charset="-122"/>
                <a:ea typeface="MiSans Normal" pitchFamily="2" charset="-122"/>
              </a:rPr>
              <a:t>理论指引、技术支持</a:t>
            </a:r>
            <a:endParaRPr lang="en-US" altLang="zh-CN" sz="1400" dirty="0">
              <a:solidFill>
                <a:schemeClr val="bg1">
                  <a:lumMod val="50000"/>
                </a:schemeClr>
              </a:solidFill>
              <a:latin typeface="MiSans Normal" pitchFamily="2" charset="-122"/>
              <a:ea typeface="MiSans Normal" pitchFamily="2" charset="-122"/>
            </a:endParaRPr>
          </a:p>
        </p:txBody>
      </p:sp>
      <p:grpSp>
        <p:nvGrpSpPr>
          <p:cNvPr id="23" name="演示研究所 SlideLab.cc">
            <a:extLst>
              <a:ext uri="{FF2B5EF4-FFF2-40B4-BE49-F238E27FC236}">
                <a16:creationId xmlns:a16="http://schemas.microsoft.com/office/drawing/2014/main" id="{C44DB342-5E5C-8C53-1342-86419AC4E6D2}"/>
              </a:ext>
            </a:extLst>
          </p:cNvPr>
          <p:cNvGrpSpPr/>
          <p:nvPr/>
        </p:nvGrpSpPr>
        <p:grpSpPr>
          <a:xfrm>
            <a:off x="6878880" y="2797475"/>
            <a:ext cx="952500" cy="794292"/>
            <a:chOff x="6878880" y="2797475"/>
            <a:chExt cx="952500" cy="794292"/>
          </a:xfrm>
        </p:grpSpPr>
        <p:sp>
          <p:nvSpPr>
            <p:cNvPr id="16" name="演示研究所 SlideLab.cc">
              <a:extLst>
                <a:ext uri="{FF2B5EF4-FFF2-40B4-BE49-F238E27FC236}">
                  <a16:creationId xmlns:a16="http://schemas.microsoft.com/office/drawing/2014/main" id="{C1F0C88D-C8D9-1E46-AA39-C0069CF7FA3B}"/>
                </a:ext>
              </a:extLst>
            </p:cNvPr>
            <p:cNvSpPr txBox="1"/>
            <p:nvPr/>
          </p:nvSpPr>
          <p:spPr>
            <a:xfrm>
              <a:off x="6878880" y="2871454"/>
              <a:ext cx="952500" cy="584775"/>
            </a:xfrm>
            <a:prstGeom prst="rect">
              <a:avLst/>
            </a:prstGeom>
            <a:noFill/>
          </p:spPr>
          <p:txBody>
            <a:bodyPr wrap="square" rtlCol="0">
              <a:spAutoFit/>
            </a:bodyPr>
            <a:lstStyle/>
            <a:p>
              <a:pPr algn="ctr"/>
              <a:r>
                <a:rPr lang="en-US" altLang="zh-CN" sz="3200">
                  <a:solidFill>
                    <a:srgbClr val="4A4957"/>
                  </a:solidFill>
                  <a:latin typeface="MiSans Normal" pitchFamily="2" charset="-122"/>
                  <a:ea typeface="MiSans Normal" pitchFamily="2" charset="-122"/>
                  <a:cs typeface="Calibri" panose="020F0502020204030204" pitchFamily="34" charset="0"/>
                </a:rPr>
                <a:t>02</a:t>
              </a:r>
              <a:endParaRPr lang="zh-CN" altLang="en-US" sz="3200">
                <a:solidFill>
                  <a:srgbClr val="4A4957"/>
                </a:solidFill>
                <a:latin typeface="MiSans Normal" pitchFamily="2" charset="-122"/>
                <a:ea typeface="MiSans Normal" pitchFamily="2" charset="-122"/>
                <a:cs typeface="Calibri" panose="020F0502020204030204" pitchFamily="34" charset="0"/>
              </a:endParaRPr>
            </a:p>
          </p:txBody>
        </p:sp>
        <p:sp>
          <p:nvSpPr>
            <p:cNvPr id="18" name="演示研究所 SlideLab.cc">
              <a:extLst>
                <a:ext uri="{FF2B5EF4-FFF2-40B4-BE49-F238E27FC236}">
                  <a16:creationId xmlns:a16="http://schemas.microsoft.com/office/drawing/2014/main" id="{9F7FBD9C-21FD-D445-86D8-D21D3F3C7DE4}"/>
                </a:ext>
              </a:extLst>
            </p:cNvPr>
            <p:cNvSpPr/>
            <p:nvPr/>
          </p:nvSpPr>
          <p:spPr>
            <a:xfrm>
              <a:off x="6957983" y="2797475"/>
              <a:ext cx="794294" cy="794292"/>
            </a:xfrm>
            <a:prstGeom prst="ellipse">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itchFamily="2" charset="-122"/>
                <a:ea typeface="MiSans Normal" pitchFamily="2" charset="-122"/>
              </a:endParaRPr>
            </a:p>
          </p:txBody>
        </p:sp>
      </p:grpSp>
    </p:spTree>
    <p:extLst>
      <p:ext uri="{BB962C8B-B14F-4D97-AF65-F5344CB8AC3E}">
        <p14:creationId xmlns:p14="http://schemas.microsoft.com/office/powerpoint/2010/main" val="1612039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演示研究所 SlideLab.cc">
            <a:extLst>
              <a:ext uri="{FF2B5EF4-FFF2-40B4-BE49-F238E27FC236}">
                <a16:creationId xmlns:a16="http://schemas.microsoft.com/office/drawing/2014/main" id="{A5D82E8D-9BED-AE47-A376-21815715B4A0}"/>
              </a:ext>
            </a:extLst>
          </p:cNvPr>
          <p:cNvSpPr/>
          <p:nvPr/>
        </p:nvSpPr>
        <p:spPr>
          <a:xfrm>
            <a:off x="1" y="6524171"/>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 name="演示研究所 SlideLab.cc">
            <a:extLst>
              <a:ext uri="{FF2B5EF4-FFF2-40B4-BE49-F238E27FC236}">
                <a16:creationId xmlns:a16="http://schemas.microsoft.com/office/drawing/2014/main" id="{522018C2-487E-CA45-9C6C-5DE183BA7CC9}"/>
              </a:ext>
            </a:extLst>
          </p:cNvPr>
          <p:cNvSpPr/>
          <p:nvPr/>
        </p:nvSpPr>
        <p:spPr>
          <a:xfrm flipV="1">
            <a:off x="0" y="6236335"/>
            <a:ext cx="6502400" cy="621665"/>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pic>
        <p:nvPicPr>
          <p:cNvPr id="19" name="图片 18">
            <a:extLst>
              <a:ext uri="{FF2B5EF4-FFF2-40B4-BE49-F238E27FC236}">
                <a16:creationId xmlns:a16="http://schemas.microsoft.com/office/drawing/2014/main" id="{C336ADBF-273D-97CE-CAFC-E663FF03B039}"/>
              </a:ext>
            </a:extLst>
          </p:cNvPr>
          <p:cNvPicPr>
            <a:picLocks noChangeAspect="1"/>
          </p:cNvPicPr>
          <p:nvPr/>
        </p:nvPicPr>
        <p:blipFill>
          <a:blip r:embed="rId2"/>
          <a:stretch>
            <a:fillRect/>
          </a:stretch>
        </p:blipFill>
        <p:spPr>
          <a:xfrm>
            <a:off x="993967" y="847713"/>
            <a:ext cx="3250660" cy="4330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图片 20">
            <a:extLst>
              <a:ext uri="{FF2B5EF4-FFF2-40B4-BE49-F238E27FC236}">
                <a16:creationId xmlns:a16="http://schemas.microsoft.com/office/drawing/2014/main" id="{01A11F74-78B9-E5B5-8739-AB2766683CB4}"/>
              </a:ext>
            </a:extLst>
          </p:cNvPr>
          <p:cNvPicPr>
            <a:picLocks noChangeAspect="1"/>
          </p:cNvPicPr>
          <p:nvPr/>
        </p:nvPicPr>
        <p:blipFill>
          <a:blip r:embed="rId3"/>
          <a:stretch>
            <a:fillRect/>
          </a:stretch>
        </p:blipFill>
        <p:spPr>
          <a:xfrm>
            <a:off x="5070087" y="847713"/>
            <a:ext cx="3247627" cy="43301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演示研究所 SlideLab.cc">
            <a:extLst>
              <a:ext uri="{FF2B5EF4-FFF2-40B4-BE49-F238E27FC236}">
                <a16:creationId xmlns:a16="http://schemas.microsoft.com/office/drawing/2014/main" id="{5EAB61E8-BD48-B4FF-4275-E221BCBECE5A}"/>
              </a:ext>
            </a:extLst>
          </p:cNvPr>
          <p:cNvSpPr txBox="1"/>
          <p:nvPr/>
        </p:nvSpPr>
        <p:spPr>
          <a:xfrm>
            <a:off x="8733506" y="754092"/>
            <a:ext cx="2876550" cy="1689052"/>
          </a:xfrm>
          <a:prstGeom prst="rect">
            <a:avLst/>
          </a:prstGeom>
          <a:noFill/>
        </p:spPr>
        <p:txBody>
          <a:bodyPr wrap="square" rtlCol="0">
            <a:spAutoFit/>
          </a:bodyPr>
          <a:lstStyle/>
          <a:p>
            <a:pPr>
              <a:lnSpc>
                <a:spcPct val="150000"/>
              </a:lnSpc>
            </a:pPr>
            <a:r>
              <a:rPr lang="zh-CN" altLang="en-US" sz="2400" b="1" dirty="0">
                <a:solidFill>
                  <a:schemeClr val="tx1">
                    <a:lumMod val="75000"/>
                    <a:lumOff val="25000"/>
                  </a:schemeClr>
                </a:solidFill>
                <a:latin typeface="MiSans Demibold" pitchFamily="2" charset="-122"/>
                <a:ea typeface="MiSans Demibold" pitchFamily="2" charset="-122"/>
              </a:rPr>
              <a:t>左边两张图片中，哪张是真正的</a:t>
            </a:r>
            <a:endParaRPr lang="en-US" altLang="zh-CN" sz="2400" b="1" dirty="0">
              <a:solidFill>
                <a:schemeClr val="tx1">
                  <a:lumMod val="75000"/>
                  <a:lumOff val="25000"/>
                </a:schemeClr>
              </a:solidFill>
              <a:latin typeface="MiSans Demibold" pitchFamily="2" charset="-122"/>
              <a:ea typeface="MiSans Demibold" pitchFamily="2" charset="-122"/>
            </a:endParaRPr>
          </a:p>
          <a:p>
            <a:pPr>
              <a:lnSpc>
                <a:spcPct val="150000"/>
              </a:lnSpc>
            </a:pPr>
            <a:r>
              <a:rPr lang="zh-CN" altLang="en-US" sz="2400" b="1" dirty="0">
                <a:solidFill>
                  <a:schemeClr val="accent1"/>
                </a:solidFill>
                <a:latin typeface="MiSans Demibold" pitchFamily="2" charset="-122"/>
                <a:ea typeface="MiSans Demibold" pitchFamily="2" charset="-122"/>
              </a:rPr>
              <a:t>中国古代女性发型</a:t>
            </a:r>
            <a:r>
              <a:rPr lang="zh-CN" altLang="en-US" sz="2400" b="1" dirty="0">
                <a:solidFill>
                  <a:schemeClr val="tx1">
                    <a:lumMod val="75000"/>
                    <a:lumOff val="25000"/>
                  </a:schemeClr>
                </a:solidFill>
                <a:latin typeface="MiSans Demibold" pitchFamily="2" charset="-122"/>
                <a:ea typeface="MiSans Demibold" pitchFamily="2" charset="-122"/>
              </a:rPr>
              <a:t>？</a:t>
            </a:r>
          </a:p>
        </p:txBody>
      </p:sp>
    </p:spTree>
    <p:extLst>
      <p:ext uri="{BB962C8B-B14F-4D97-AF65-F5344CB8AC3E}">
        <p14:creationId xmlns:p14="http://schemas.microsoft.com/office/powerpoint/2010/main" val="228219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演示研究所 SlideLab.cc">
            <a:extLst>
              <a:ext uri="{FF2B5EF4-FFF2-40B4-BE49-F238E27FC236}">
                <a16:creationId xmlns:a16="http://schemas.microsoft.com/office/drawing/2014/main" id="{39A7ABF8-5FC7-6D7B-E97A-8BB21C5FFD2F}"/>
              </a:ext>
            </a:extLst>
          </p:cNvPr>
          <p:cNvSpPr/>
          <p:nvPr/>
        </p:nvSpPr>
        <p:spPr>
          <a:xfrm>
            <a:off x="1" y="6641764"/>
            <a:ext cx="12192000" cy="216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9" name="演示研究所 SlideLab.cc">
            <a:extLst>
              <a:ext uri="{FF2B5EF4-FFF2-40B4-BE49-F238E27FC236}">
                <a16:creationId xmlns:a16="http://schemas.microsoft.com/office/drawing/2014/main" id="{15A8A187-90A9-D200-2C3D-046943B334DD}"/>
              </a:ext>
            </a:extLst>
          </p:cNvPr>
          <p:cNvSpPr/>
          <p:nvPr/>
        </p:nvSpPr>
        <p:spPr>
          <a:xfrm flipV="1">
            <a:off x="0" y="6455318"/>
            <a:ext cx="6502400" cy="402681"/>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20" name="演示研究所 SlideLab.cc">
            <a:extLst>
              <a:ext uri="{FF2B5EF4-FFF2-40B4-BE49-F238E27FC236}">
                <a16:creationId xmlns:a16="http://schemas.microsoft.com/office/drawing/2014/main" id="{5C8665C6-BA4B-C7A4-FA37-4948398C998F}"/>
              </a:ext>
            </a:extLst>
          </p:cNvPr>
          <p:cNvSpPr txBox="1"/>
          <p:nvPr/>
        </p:nvSpPr>
        <p:spPr>
          <a:xfrm>
            <a:off x="420007" y="402681"/>
            <a:ext cx="2352221" cy="400110"/>
          </a:xfrm>
          <a:prstGeom prst="rect">
            <a:avLst/>
          </a:prstGeom>
          <a:noFill/>
        </p:spPr>
        <p:txBody>
          <a:bodyPr wrap="square" rtlCol="0">
            <a:spAutoFit/>
          </a:bodyPr>
          <a:lstStyle/>
          <a:p>
            <a:pPr marL="342900" indent="-342900">
              <a:buFont typeface="思源黑体 CN Normal" panose="020B0400000000000000" charset="-122"/>
              <a:buChar char="•"/>
            </a:pPr>
            <a:r>
              <a:rPr lang="zh-CN" altLang="en-US" sz="2000" dirty="0">
                <a:solidFill>
                  <a:schemeClr val="tx1">
                    <a:lumMod val="65000"/>
                    <a:lumOff val="35000"/>
                  </a:schemeClr>
                </a:solidFill>
                <a:latin typeface="MiSans Normal" pitchFamily="2" charset="-122"/>
                <a:ea typeface="MiSans Normal" pitchFamily="2" charset="-122"/>
                <a:cs typeface="思源黑体 CN Normal" panose="020B0400000000000000" charset="-122"/>
              </a:rPr>
              <a:t>背景与目的</a:t>
            </a:r>
          </a:p>
        </p:txBody>
      </p:sp>
      <p:sp>
        <p:nvSpPr>
          <p:cNvPr id="2" name="演示研究所 SlideLab.cc">
            <a:extLst>
              <a:ext uri="{FF2B5EF4-FFF2-40B4-BE49-F238E27FC236}">
                <a16:creationId xmlns:a16="http://schemas.microsoft.com/office/drawing/2014/main" id="{1F777A62-2601-484A-A176-5DDC43C0B8F5}"/>
              </a:ext>
            </a:extLst>
          </p:cNvPr>
          <p:cNvSpPr/>
          <p:nvPr/>
        </p:nvSpPr>
        <p:spPr>
          <a:xfrm>
            <a:off x="669926" y="1876492"/>
            <a:ext cx="10850562" cy="2725347"/>
          </a:xfrm>
          <a:prstGeom prst="rect">
            <a:avLst/>
          </a:prstGeom>
          <a:solidFill>
            <a:schemeClr val="accent1"/>
          </a:solidFill>
          <a:ln w="25400" cap="flat" cmpd="sng" algn="ctr">
            <a:noFill/>
            <a:prstDash val="solid"/>
          </a:ln>
          <a:effectLst/>
        </p:spPr>
        <p:txBody>
          <a:bodyPr lIns="80632" tIns="40316" rIns="80632" bIns="40316" rtlCol="0" anchor="ctr"/>
          <a:lstStyle/>
          <a:p>
            <a:pPr algn="ctr"/>
            <a:endParaRPr lang="zh-CN" altLang="en-US" kern="0" dirty="0">
              <a:solidFill>
                <a:sysClr val="window" lastClr="FFFFFF"/>
              </a:solidFill>
              <a:latin typeface="思源宋体 CN" panose="02020400000000000000" pitchFamily="18" charset="-122"/>
              <a:ea typeface="思源宋体 CN" panose="02020400000000000000" pitchFamily="18" charset="-122"/>
            </a:endParaRPr>
          </a:p>
        </p:txBody>
      </p:sp>
      <p:sp>
        <p:nvSpPr>
          <p:cNvPr id="4" name="演示研究所 SlideLab.cc">
            <a:extLst>
              <a:ext uri="{FF2B5EF4-FFF2-40B4-BE49-F238E27FC236}">
                <a16:creationId xmlns:a16="http://schemas.microsoft.com/office/drawing/2014/main" id="{A68F8DFA-374A-4543-8F27-D337FC9A9137}"/>
              </a:ext>
            </a:extLst>
          </p:cNvPr>
          <p:cNvSpPr/>
          <p:nvPr/>
        </p:nvSpPr>
        <p:spPr>
          <a:xfrm flipH="1">
            <a:off x="529392" y="1876492"/>
            <a:ext cx="2598821" cy="3288630"/>
          </a:xfrm>
          <a:prstGeom prst="roundRect">
            <a:avLst>
              <a:gd name="adj" fmla="val 727"/>
            </a:avLst>
          </a:prstGeom>
          <a:solidFill>
            <a:sysClr val="window" lastClr="FFFFFF"/>
          </a:solidFill>
          <a:ln w="12700" cap="flat" cmpd="sng" algn="ctr">
            <a:noFill/>
            <a:prstDash val="solid"/>
            <a:miter lim="800000"/>
          </a:ln>
          <a:effectLst>
            <a:outerShdw blurRad="1270000" dist="1092200" dir="8100000" sx="90000" sy="90000" algn="tr" rotWithShape="0">
              <a:prstClr val="black">
                <a:alpha val="15000"/>
              </a:prstClr>
            </a:outerShdw>
          </a:effectLst>
        </p:spPr>
        <p:txBody>
          <a:bodyPr rtlCol="0" anchor="ctr"/>
          <a:lstStyle/>
          <a:p>
            <a:pPr marL="0" marR="0" lvl="0" indent="0" algn="ctr" defTabSz="285750" eaLnBrk="1" fontAlgn="auto" latinLnBrk="0" hangingPunct="1">
              <a:lnSpc>
                <a:spcPct val="100000"/>
              </a:lnSpc>
              <a:spcBef>
                <a:spcPts val="0"/>
              </a:spcBef>
              <a:spcAft>
                <a:spcPts val="0"/>
              </a:spcAft>
              <a:buClrTx/>
              <a:buSzTx/>
              <a:buFontTx/>
              <a:buNone/>
              <a:tabLst/>
              <a:defRPr/>
            </a:pPr>
            <a:endParaRPr kumimoji="0" lang="id-ID" sz="1100" b="0" i="0" u="none" strike="noStrike" kern="0" cap="none" spc="0" normalizeH="0" baseline="0" noProof="0" dirty="0">
              <a:ln>
                <a:noFill/>
              </a:ln>
              <a:solidFill>
                <a:prstClr val="black">
                  <a:lumMod val="65000"/>
                  <a:lumOff val="35000"/>
                </a:prstClr>
              </a:solidFill>
              <a:effectLst/>
              <a:uLnTx/>
              <a:uFillTx/>
              <a:latin typeface="MiSans Normal" pitchFamily="2" charset="-122"/>
              <a:ea typeface="MiSans Normal" pitchFamily="2" charset="-122"/>
              <a:sym typeface="思源宋体 CN" panose="02020400000000000000" pitchFamily="18" charset="-122"/>
            </a:endParaRPr>
          </a:p>
        </p:txBody>
      </p:sp>
      <p:sp>
        <p:nvSpPr>
          <p:cNvPr id="6" name="演示研究所 SlideLab.cc">
            <a:extLst>
              <a:ext uri="{FF2B5EF4-FFF2-40B4-BE49-F238E27FC236}">
                <a16:creationId xmlns:a16="http://schemas.microsoft.com/office/drawing/2014/main" id="{2D6AE3CF-800C-0C4A-A890-06C988037A6F}"/>
              </a:ext>
            </a:extLst>
          </p:cNvPr>
          <p:cNvSpPr/>
          <p:nvPr/>
        </p:nvSpPr>
        <p:spPr>
          <a:xfrm>
            <a:off x="1028351" y="2174385"/>
            <a:ext cx="1600904" cy="432835"/>
          </a:xfrm>
          <a:prstGeom prst="roundRect">
            <a:avLst>
              <a:gd name="adj" fmla="val 50000"/>
            </a:avLst>
          </a:prstGeom>
          <a:solidFill>
            <a:schemeClr val="accent2"/>
          </a:solidFill>
          <a:ln w="12700" cap="flat" cmpd="sng" algn="ctr">
            <a:noFill/>
            <a:prstDash val="solid"/>
            <a:miter lim="800000"/>
          </a:ln>
          <a:effectLst>
            <a:outerShdw blurRad="381000" sx="102000" sy="102000" algn="ctr" rotWithShape="0">
              <a:prstClr val="black">
                <a:alpha val="15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Pct val="25000"/>
              <a:buFontTx/>
              <a:buNone/>
              <a:tabLst/>
              <a:defRPr/>
            </a:pPr>
            <a:r>
              <a:rPr kumimoji="0" lang="zh-CN" altLang="en-US" b="1" i="0" u="none" strike="noStrike" kern="0" cap="none" spc="0" normalizeH="0" baseline="0" noProof="0" dirty="0">
                <a:ln>
                  <a:noFill/>
                </a:ln>
                <a:solidFill>
                  <a:prstClr val="white"/>
                </a:solidFill>
                <a:effectLst/>
                <a:uLnTx/>
                <a:uFillTx/>
                <a:latin typeface="MiSans Normal" pitchFamily="2" charset="-122"/>
                <a:ea typeface="MiSans Normal" pitchFamily="2" charset="-122"/>
              </a:rPr>
              <a:t>了解少</a:t>
            </a:r>
          </a:p>
        </p:txBody>
      </p:sp>
      <p:sp>
        <p:nvSpPr>
          <p:cNvPr id="8" name="演示研究所 SlideLab.cc">
            <a:extLst>
              <a:ext uri="{FF2B5EF4-FFF2-40B4-BE49-F238E27FC236}">
                <a16:creationId xmlns:a16="http://schemas.microsoft.com/office/drawing/2014/main" id="{6A78F19A-08D7-CF49-8BAA-B32CB21BC53B}"/>
              </a:ext>
            </a:extLst>
          </p:cNvPr>
          <p:cNvSpPr/>
          <p:nvPr/>
        </p:nvSpPr>
        <p:spPr>
          <a:xfrm flipH="1">
            <a:off x="3497179" y="1828366"/>
            <a:ext cx="2598821" cy="3288630"/>
          </a:xfrm>
          <a:prstGeom prst="roundRect">
            <a:avLst>
              <a:gd name="adj" fmla="val 727"/>
            </a:avLst>
          </a:prstGeom>
          <a:solidFill>
            <a:sysClr val="window" lastClr="FFFFFF"/>
          </a:solidFill>
          <a:ln w="12700" cap="flat" cmpd="sng" algn="ctr">
            <a:noFill/>
            <a:prstDash val="solid"/>
            <a:miter lim="800000"/>
          </a:ln>
          <a:effectLst>
            <a:outerShdw blurRad="1270000" dist="1092200" dir="8100000" sx="90000" sy="90000" algn="tr" rotWithShape="0">
              <a:prstClr val="black">
                <a:alpha val="15000"/>
              </a:prstClr>
            </a:outerShdw>
          </a:effectLst>
        </p:spPr>
        <p:txBody>
          <a:bodyPr rtlCol="0" anchor="ctr"/>
          <a:lstStyle/>
          <a:p>
            <a:pPr marL="0" marR="0" lvl="0" indent="0" algn="ctr" defTabSz="285750" eaLnBrk="1" fontAlgn="auto" latinLnBrk="0" hangingPunct="1">
              <a:lnSpc>
                <a:spcPct val="100000"/>
              </a:lnSpc>
              <a:spcBef>
                <a:spcPts val="0"/>
              </a:spcBef>
              <a:spcAft>
                <a:spcPts val="0"/>
              </a:spcAft>
              <a:buClrTx/>
              <a:buSzTx/>
              <a:buFontTx/>
              <a:buNone/>
              <a:tabLst/>
              <a:defRPr/>
            </a:pPr>
            <a:endParaRPr kumimoji="0" lang="id-ID" sz="1100" b="0" i="0" u="none" strike="noStrike" kern="0" cap="none" spc="0" normalizeH="0" baseline="0" noProof="0" dirty="0">
              <a:ln>
                <a:noFill/>
              </a:ln>
              <a:solidFill>
                <a:prstClr val="black">
                  <a:lumMod val="65000"/>
                  <a:lumOff val="35000"/>
                </a:prstClr>
              </a:solidFill>
              <a:effectLst/>
              <a:uLnTx/>
              <a:uFillTx/>
              <a:latin typeface="MiSans Normal" pitchFamily="2" charset="-122"/>
              <a:ea typeface="MiSans Normal" pitchFamily="2" charset="-122"/>
              <a:sym typeface="思源宋体 CN" panose="02020400000000000000" pitchFamily="18" charset="-122"/>
            </a:endParaRPr>
          </a:p>
        </p:txBody>
      </p:sp>
      <p:sp>
        <p:nvSpPr>
          <p:cNvPr id="10" name="演示研究所 SlideLab.cc">
            <a:extLst>
              <a:ext uri="{FF2B5EF4-FFF2-40B4-BE49-F238E27FC236}">
                <a16:creationId xmlns:a16="http://schemas.microsoft.com/office/drawing/2014/main" id="{D86D55F7-83D3-FD4B-B80F-3914BCA00D2E}"/>
              </a:ext>
            </a:extLst>
          </p:cNvPr>
          <p:cNvSpPr/>
          <p:nvPr/>
        </p:nvSpPr>
        <p:spPr>
          <a:xfrm>
            <a:off x="4076351" y="2174385"/>
            <a:ext cx="1600904" cy="432835"/>
          </a:xfrm>
          <a:prstGeom prst="roundRect">
            <a:avLst>
              <a:gd name="adj" fmla="val 50000"/>
            </a:avLst>
          </a:prstGeom>
          <a:solidFill>
            <a:schemeClr val="accent2"/>
          </a:solidFill>
          <a:ln w="12700" cap="flat" cmpd="sng" algn="ctr">
            <a:noFill/>
            <a:prstDash val="solid"/>
            <a:miter lim="800000"/>
          </a:ln>
          <a:effectLst>
            <a:outerShdw blurRad="381000" sx="102000" sy="102000" algn="ctr" rotWithShape="0">
              <a:prstClr val="black">
                <a:alpha val="15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Pct val="25000"/>
              <a:buFontTx/>
              <a:buNone/>
              <a:tabLst/>
              <a:defRPr/>
            </a:pPr>
            <a:r>
              <a:rPr kumimoji="0" lang="zh-CN" altLang="en-US" b="1" i="0" u="none" strike="noStrike" kern="0" cap="none" spc="0" normalizeH="0" baseline="0" noProof="0" dirty="0">
                <a:ln>
                  <a:noFill/>
                </a:ln>
                <a:solidFill>
                  <a:prstClr val="white"/>
                </a:solidFill>
                <a:effectLst/>
                <a:uLnTx/>
                <a:uFillTx/>
                <a:latin typeface="MiSans Normal" pitchFamily="2" charset="-122"/>
                <a:ea typeface="MiSans Normal" pitchFamily="2" charset="-122"/>
              </a:rPr>
              <a:t>体验难</a:t>
            </a:r>
          </a:p>
        </p:txBody>
      </p:sp>
      <p:sp>
        <p:nvSpPr>
          <p:cNvPr id="12" name="演示研究所 SlideLab.cc">
            <a:extLst>
              <a:ext uri="{FF2B5EF4-FFF2-40B4-BE49-F238E27FC236}">
                <a16:creationId xmlns:a16="http://schemas.microsoft.com/office/drawing/2014/main" id="{C3A73AF6-00D3-8145-9740-02539C64BDCB}"/>
              </a:ext>
            </a:extLst>
          </p:cNvPr>
          <p:cNvSpPr txBox="1"/>
          <p:nvPr/>
        </p:nvSpPr>
        <p:spPr>
          <a:xfrm>
            <a:off x="883610" y="2845966"/>
            <a:ext cx="1890383" cy="1670073"/>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zh-CN" altLang="en-US" sz="1400" dirty="0">
                <a:latin typeface="MiSans Normal" pitchFamily="2" charset="-122"/>
                <a:ea typeface="MiSans Normal" pitchFamily="2" charset="-122"/>
                <a:cs typeface="Alibaba PuHuiTi" pitchFamily="18" charset="-122"/>
              </a:rPr>
              <a:t>影视化作品没有起到良好的引导，大众对于中国古代发型造型知之甚少，以倭代华等现象明显</a:t>
            </a:r>
          </a:p>
        </p:txBody>
      </p:sp>
      <p:sp>
        <p:nvSpPr>
          <p:cNvPr id="13" name="演示研究所 SlideLab.cc">
            <a:extLst>
              <a:ext uri="{FF2B5EF4-FFF2-40B4-BE49-F238E27FC236}">
                <a16:creationId xmlns:a16="http://schemas.microsoft.com/office/drawing/2014/main" id="{8B9A2BCC-5EAA-6045-8D0E-EF49CFF0DE76}"/>
              </a:ext>
            </a:extLst>
          </p:cNvPr>
          <p:cNvSpPr txBox="1"/>
          <p:nvPr/>
        </p:nvSpPr>
        <p:spPr>
          <a:xfrm>
            <a:off x="3851398" y="2845966"/>
            <a:ext cx="2104068" cy="1670073"/>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zh-CN" altLang="en-US" sz="1400" dirty="0">
                <a:latin typeface="MiSans Normal" pitchFamily="2" charset="-122"/>
                <a:ea typeface="MiSans Normal" pitchFamily="2" charset="-122"/>
                <a:cs typeface="Alibaba PuHuiTi" pitchFamily="18" charset="-122"/>
              </a:rPr>
              <a:t>除少数相关爱好者、影楼摄影以外，由于自制发型过程复杂，大众体验的机会少，私人定制程度低</a:t>
            </a:r>
          </a:p>
        </p:txBody>
      </p:sp>
      <p:sp>
        <p:nvSpPr>
          <p:cNvPr id="14" name="演示研究所 SlideLab.cc">
            <a:extLst>
              <a:ext uri="{FF2B5EF4-FFF2-40B4-BE49-F238E27FC236}">
                <a16:creationId xmlns:a16="http://schemas.microsoft.com/office/drawing/2014/main" id="{B54A4F0E-CC83-824D-A404-1245DD44052C}"/>
              </a:ext>
            </a:extLst>
          </p:cNvPr>
          <p:cNvSpPr txBox="1"/>
          <p:nvPr/>
        </p:nvSpPr>
        <p:spPr>
          <a:xfrm>
            <a:off x="529392" y="1002093"/>
            <a:ext cx="3041829"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当前困境</a:t>
            </a:r>
          </a:p>
        </p:txBody>
      </p:sp>
      <p:pic>
        <p:nvPicPr>
          <p:cNvPr id="22" name="图片 21">
            <a:extLst>
              <a:ext uri="{FF2B5EF4-FFF2-40B4-BE49-F238E27FC236}">
                <a16:creationId xmlns:a16="http://schemas.microsoft.com/office/drawing/2014/main" id="{0710C7FF-6FAA-F961-658A-D7D6D568166E}"/>
              </a:ext>
            </a:extLst>
          </p:cNvPr>
          <p:cNvPicPr>
            <a:picLocks noChangeAspect="1"/>
          </p:cNvPicPr>
          <p:nvPr/>
        </p:nvPicPr>
        <p:blipFill rotWithShape="1">
          <a:blip r:embed="rId2"/>
          <a:srcRect l="50075" t="17540" b="39274"/>
          <a:stretch/>
        </p:blipFill>
        <p:spPr>
          <a:xfrm>
            <a:off x="7584093" y="802791"/>
            <a:ext cx="4145768" cy="5160592"/>
          </a:xfrm>
          <a:prstGeom prst="rect">
            <a:avLst/>
          </a:prstGeom>
        </p:spPr>
      </p:pic>
    </p:spTree>
    <p:extLst>
      <p:ext uri="{BB962C8B-B14F-4D97-AF65-F5344CB8AC3E}">
        <p14:creationId xmlns:p14="http://schemas.microsoft.com/office/powerpoint/2010/main" val="130889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ACE8FAD5-4D5D-31DC-E051-130508B6133B}"/>
              </a:ext>
            </a:extLst>
          </p:cNvPr>
          <p:cNvSpPr/>
          <p:nvPr/>
        </p:nvSpPr>
        <p:spPr>
          <a:xfrm>
            <a:off x="9592136" y="1209431"/>
            <a:ext cx="3495848" cy="3472507"/>
          </a:xfrm>
          <a:prstGeom prst="ellips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演示研究所 SlideLab.cc">
            <a:extLst>
              <a:ext uri="{FF2B5EF4-FFF2-40B4-BE49-F238E27FC236}">
                <a16:creationId xmlns:a16="http://schemas.microsoft.com/office/drawing/2014/main" id="{7B37D664-BC68-F2B1-39F1-CD6BB1F16DEC}"/>
              </a:ext>
            </a:extLst>
          </p:cNvPr>
          <p:cNvSpPr/>
          <p:nvPr/>
        </p:nvSpPr>
        <p:spPr>
          <a:xfrm>
            <a:off x="1" y="6641764"/>
            <a:ext cx="12192000" cy="216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1" name="演示研究所 SlideLab.cc">
            <a:extLst>
              <a:ext uri="{FF2B5EF4-FFF2-40B4-BE49-F238E27FC236}">
                <a16:creationId xmlns:a16="http://schemas.microsoft.com/office/drawing/2014/main" id="{0DB1FE3A-FC7F-B820-51D1-2DF39DCBD556}"/>
              </a:ext>
            </a:extLst>
          </p:cNvPr>
          <p:cNvSpPr/>
          <p:nvPr/>
        </p:nvSpPr>
        <p:spPr>
          <a:xfrm flipV="1">
            <a:off x="0" y="6455318"/>
            <a:ext cx="6502400" cy="402681"/>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22" name="演示研究所 SlideLab.cc">
            <a:extLst>
              <a:ext uri="{FF2B5EF4-FFF2-40B4-BE49-F238E27FC236}">
                <a16:creationId xmlns:a16="http://schemas.microsoft.com/office/drawing/2014/main" id="{CAD036C1-465F-C8E1-32A0-AC049501C828}"/>
              </a:ext>
            </a:extLst>
          </p:cNvPr>
          <p:cNvSpPr txBox="1"/>
          <p:nvPr/>
        </p:nvSpPr>
        <p:spPr>
          <a:xfrm>
            <a:off x="420007" y="402681"/>
            <a:ext cx="2352221" cy="400110"/>
          </a:xfrm>
          <a:prstGeom prst="rect">
            <a:avLst/>
          </a:prstGeom>
          <a:noFill/>
        </p:spPr>
        <p:txBody>
          <a:bodyPr wrap="square" rtlCol="0">
            <a:spAutoFit/>
          </a:bodyPr>
          <a:lstStyle/>
          <a:p>
            <a:pPr marL="342900" indent="-342900">
              <a:buFont typeface="思源黑体 CN Normal" panose="020B0400000000000000" charset="-122"/>
              <a:buChar char="•"/>
            </a:pPr>
            <a:r>
              <a:rPr lang="zh-CN" altLang="en-US" sz="2000" dirty="0">
                <a:solidFill>
                  <a:schemeClr val="tx1">
                    <a:lumMod val="65000"/>
                    <a:lumOff val="35000"/>
                  </a:schemeClr>
                </a:solidFill>
                <a:latin typeface="MiSans Normal" pitchFamily="2" charset="-122"/>
                <a:ea typeface="MiSans Normal" pitchFamily="2" charset="-122"/>
                <a:cs typeface="思源黑体 CN Normal" panose="020B0400000000000000" charset="-122"/>
              </a:rPr>
              <a:t>背景与目的</a:t>
            </a:r>
          </a:p>
        </p:txBody>
      </p:sp>
      <p:sp>
        <p:nvSpPr>
          <p:cNvPr id="5" name="演示研究所 SlideLab.cc">
            <a:extLst>
              <a:ext uri="{FF2B5EF4-FFF2-40B4-BE49-F238E27FC236}">
                <a16:creationId xmlns:a16="http://schemas.microsoft.com/office/drawing/2014/main" id="{05866E03-8F7D-594F-A20A-60CCF936A5A9}"/>
              </a:ext>
            </a:extLst>
          </p:cNvPr>
          <p:cNvSpPr/>
          <p:nvPr/>
        </p:nvSpPr>
        <p:spPr>
          <a:xfrm>
            <a:off x="904019" y="1564017"/>
            <a:ext cx="6998321" cy="4460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id-ID" dirty="0">
              <a:latin typeface="思源宋体 CN" panose="02020400000000000000" pitchFamily="18" charset="-122"/>
              <a:cs typeface="+mn-ea"/>
              <a:sym typeface="+mn-lt"/>
            </a:endParaRPr>
          </a:p>
        </p:txBody>
      </p:sp>
      <p:sp>
        <p:nvSpPr>
          <p:cNvPr id="13" name="演示研究所 SlideLab.cc">
            <a:extLst>
              <a:ext uri="{FF2B5EF4-FFF2-40B4-BE49-F238E27FC236}">
                <a16:creationId xmlns:a16="http://schemas.microsoft.com/office/drawing/2014/main" id="{9ACFE26C-5CAD-CB43-96F9-04C07C5FD67F}"/>
              </a:ext>
            </a:extLst>
          </p:cNvPr>
          <p:cNvSpPr txBox="1"/>
          <p:nvPr/>
        </p:nvSpPr>
        <p:spPr>
          <a:xfrm>
            <a:off x="1251332" y="2432381"/>
            <a:ext cx="6411825" cy="3367397"/>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zh-CN" altLang="en-US" sz="1800" dirty="0">
                <a:solidFill>
                  <a:schemeClr val="bg1"/>
                </a:solidFill>
                <a:latin typeface="MiSans Normal" pitchFamily="2" charset="-122"/>
                <a:ea typeface="MiSans Normal" pitchFamily="2" charset="-122"/>
                <a:cs typeface="Alibaba PuHuiTi" pitchFamily="18" charset="-122"/>
              </a:rPr>
              <a:t>弥补传统发型设计行业存在的两大局限：</a:t>
            </a:r>
            <a:endParaRPr lang="en-US" altLang="zh-CN" sz="1800" dirty="0">
              <a:solidFill>
                <a:schemeClr val="bg1"/>
              </a:solidFill>
              <a:latin typeface="MiSans Normal" pitchFamily="2" charset="-122"/>
              <a:ea typeface="MiSans Normal" pitchFamily="2" charset="-122"/>
              <a:cs typeface="Alibaba PuHuiTi" pitchFamily="18" charset="-122"/>
            </a:endParaRPr>
          </a:p>
          <a:p>
            <a:pPr>
              <a:lnSpc>
                <a:spcPct val="150000"/>
              </a:lnSpc>
            </a:pPr>
            <a:r>
              <a:rPr lang="zh-CN" altLang="en-US" sz="1800" b="1" dirty="0">
                <a:solidFill>
                  <a:schemeClr val="bg1"/>
                </a:solidFill>
                <a:latin typeface="MiSans Normal" pitchFamily="2" charset="-122"/>
                <a:ea typeface="MiSans Normal" pitchFamily="2" charset="-122"/>
                <a:cs typeface="Alibaba PuHuiTi" pitchFamily="18" charset="-122"/>
              </a:rPr>
              <a:t>理发师与客户交互信息的缺失</a:t>
            </a:r>
            <a:endParaRPr lang="en-US" altLang="zh-CN" sz="1800" b="1" dirty="0">
              <a:solidFill>
                <a:schemeClr val="bg1"/>
              </a:solidFill>
              <a:latin typeface="MiSans Normal" pitchFamily="2" charset="-122"/>
              <a:ea typeface="MiSans Normal" pitchFamily="2" charset="-122"/>
              <a:cs typeface="Alibaba PuHuiTi" pitchFamily="18" charset="-122"/>
            </a:endParaRPr>
          </a:p>
          <a:p>
            <a:pPr>
              <a:lnSpc>
                <a:spcPct val="150000"/>
              </a:lnSpc>
            </a:pPr>
            <a:r>
              <a:rPr lang="zh-CN" altLang="en-US" sz="1800" b="1" dirty="0">
                <a:solidFill>
                  <a:schemeClr val="bg1"/>
                </a:solidFill>
                <a:latin typeface="MiSans Normal" pitchFamily="2" charset="-122"/>
                <a:ea typeface="MiSans Normal" pitchFamily="2" charset="-122"/>
                <a:cs typeface="Alibaba PuHuiTi" pitchFamily="18" charset="-122"/>
              </a:rPr>
              <a:t>客制化程度低</a:t>
            </a:r>
            <a:endParaRPr lang="en-US" altLang="zh-CN" sz="1800" b="1" dirty="0">
              <a:solidFill>
                <a:schemeClr val="bg1"/>
              </a:solidFill>
              <a:latin typeface="MiSans Normal" pitchFamily="2" charset="-122"/>
              <a:ea typeface="MiSans Normal" pitchFamily="2" charset="-122"/>
              <a:cs typeface="Alibaba PuHuiTi" pitchFamily="18" charset="-122"/>
            </a:endParaRPr>
          </a:p>
          <a:p>
            <a:pPr>
              <a:lnSpc>
                <a:spcPct val="150000"/>
              </a:lnSpc>
            </a:pPr>
            <a:endParaRPr lang="en-US" altLang="zh-CN" sz="1800" b="1" dirty="0">
              <a:solidFill>
                <a:schemeClr val="bg1"/>
              </a:solidFill>
              <a:latin typeface="MiSans Normal" pitchFamily="2" charset="-122"/>
              <a:ea typeface="MiSans Normal" pitchFamily="2" charset="-122"/>
              <a:cs typeface="Alibaba PuHuiTi" pitchFamily="18" charset="-122"/>
            </a:endParaRPr>
          </a:p>
          <a:p>
            <a:pPr>
              <a:lnSpc>
                <a:spcPct val="150000"/>
              </a:lnSpc>
            </a:pPr>
            <a:r>
              <a:rPr lang="zh-CN" altLang="en-US" sz="1800" dirty="0">
                <a:solidFill>
                  <a:schemeClr val="bg1"/>
                </a:solidFill>
                <a:latin typeface="MiSans Normal" pitchFamily="2" charset="-122"/>
                <a:ea typeface="MiSans Normal" pitchFamily="2" charset="-122"/>
                <a:cs typeface="Alibaba PuHuiTi" pitchFamily="18" charset="-122"/>
              </a:rPr>
              <a:t>本次项目的尝试实际上是一次传统意义上客户方的</a:t>
            </a:r>
            <a:r>
              <a:rPr lang="en-US" altLang="zh-CN" sz="1800" dirty="0">
                <a:solidFill>
                  <a:schemeClr val="bg1"/>
                </a:solidFill>
                <a:latin typeface="MiSans Normal" pitchFamily="2" charset="-122"/>
                <a:ea typeface="MiSans Normal" pitchFamily="2" charset="-122"/>
                <a:cs typeface="Alibaba PuHuiTi" pitchFamily="18" charset="-122"/>
              </a:rPr>
              <a:t>AI</a:t>
            </a:r>
            <a:r>
              <a:rPr lang="zh-CN" altLang="en-US" sz="1800" dirty="0">
                <a:solidFill>
                  <a:schemeClr val="bg1"/>
                </a:solidFill>
                <a:latin typeface="MiSans Normal" pitchFamily="2" charset="-122"/>
                <a:ea typeface="MiSans Normal" pitchFamily="2" charset="-122"/>
                <a:cs typeface="Alibaba PuHuiTi" pitchFamily="18" charset="-122"/>
              </a:rPr>
              <a:t>化的开拓，紧跟</a:t>
            </a:r>
            <a:r>
              <a:rPr lang="en-US" altLang="zh-CN" sz="1800" dirty="0">
                <a:solidFill>
                  <a:schemeClr val="bg1"/>
                </a:solidFill>
                <a:latin typeface="MiSans Normal" pitchFamily="2" charset="-122"/>
                <a:ea typeface="MiSans Normal" pitchFamily="2" charset="-122"/>
                <a:cs typeface="Alibaba PuHuiTi" pitchFamily="18" charset="-122"/>
              </a:rPr>
              <a:t>AI</a:t>
            </a:r>
            <a:r>
              <a:rPr lang="zh-CN" altLang="en-US" sz="1800" dirty="0">
                <a:solidFill>
                  <a:schemeClr val="bg1"/>
                </a:solidFill>
                <a:latin typeface="MiSans Normal" pitchFamily="2" charset="-122"/>
                <a:ea typeface="MiSans Normal" pitchFamily="2" charset="-122"/>
                <a:cs typeface="Alibaba PuHuiTi" pitchFamily="18" charset="-122"/>
              </a:rPr>
              <a:t>技术进一步向其他实体产业渗透的潮流，使</a:t>
            </a:r>
            <a:r>
              <a:rPr lang="en-US" altLang="zh-CN" sz="1800" dirty="0">
                <a:solidFill>
                  <a:schemeClr val="bg1"/>
                </a:solidFill>
                <a:latin typeface="MiSans Normal" pitchFamily="2" charset="-122"/>
                <a:ea typeface="MiSans Normal" pitchFamily="2" charset="-122"/>
                <a:cs typeface="Alibaba PuHuiTi" pitchFamily="18" charset="-122"/>
              </a:rPr>
              <a:t>AI</a:t>
            </a:r>
            <a:r>
              <a:rPr lang="zh-CN" altLang="en-US" sz="1800" dirty="0">
                <a:solidFill>
                  <a:schemeClr val="bg1"/>
                </a:solidFill>
                <a:latin typeface="MiSans Normal" pitchFamily="2" charset="-122"/>
                <a:ea typeface="MiSans Normal" pitchFamily="2" charset="-122"/>
                <a:cs typeface="Alibaba PuHuiTi" pitchFamily="18" charset="-122"/>
              </a:rPr>
              <a:t>在与人民生活息息相关的领域里发挥更为显著的作用，为普通民众提供覆盖更广、体验感更优、便利性更佳的生活服务。</a:t>
            </a:r>
          </a:p>
        </p:txBody>
      </p:sp>
      <p:sp>
        <p:nvSpPr>
          <p:cNvPr id="3" name="演示研究所 SlideLab.cc">
            <a:extLst>
              <a:ext uri="{FF2B5EF4-FFF2-40B4-BE49-F238E27FC236}">
                <a16:creationId xmlns:a16="http://schemas.microsoft.com/office/drawing/2014/main" id="{6149E1E0-613E-2340-F34A-D17610B96CBE}"/>
              </a:ext>
            </a:extLst>
          </p:cNvPr>
          <p:cNvSpPr txBox="1"/>
          <p:nvPr/>
        </p:nvSpPr>
        <p:spPr>
          <a:xfrm>
            <a:off x="8180651" y="4847711"/>
            <a:ext cx="3495847" cy="1526187"/>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nSpc>
                <a:spcPct val="150000"/>
              </a:lnSpc>
            </a:pPr>
            <a:r>
              <a:rPr lang="zh-CN" altLang="en-US" sz="1600" dirty="0">
                <a:latin typeface="MiSans Normal" pitchFamily="2" charset="-122"/>
                <a:ea typeface="MiSans Normal" pitchFamily="2" charset="-122"/>
                <a:cs typeface="Alibaba PuHuiTi" pitchFamily="18" charset="-122"/>
              </a:rPr>
              <a:t>希望寻找一种</a:t>
            </a:r>
            <a:r>
              <a:rPr lang="zh-CN" altLang="en-US" sz="1600" b="1" dirty="0">
                <a:latin typeface="MiSans Normal" pitchFamily="2" charset="-122"/>
                <a:ea typeface="MiSans Normal" pitchFamily="2" charset="-122"/>
                <a:cs typeface="Alibaba PuHuiTi" pitchFamily="18" charset="-122"/>
              </a:rPr>
              <a:t>根据用户照片生成古代发型的方法</a:t>
            </a:r>
            <a:r>
              <a:rPr lang="zh-CN" altLang="en-US" sz="1600" dirty="0">
                <a:latin typeface="MiSans Normal" pitchFamily="2" charset="-122"/>
                <a:ea typeface="MiSans Normal" pitchFamily="2" charset="-122"/>
                <a:cs typeface="Alibaba PuHuiTi" pitchFamily="18" charset="-122"/>
              </a:rPr>
              <a:t>，让用户足不出户体验中国传统发型，提升大众参与度，传承和发扬传统文化</a:t>
            </a:r>
          </a:p>
        </p:txBody>
      </p:sp>
      <p:sp>
        <p:nvSpPr>
          <p:cNvPr id="4" name="演示研究所 SlideLab.cc">
            <a:extLst>
              <a:ext uri="{FF2B5EF4-FFF2-40B4-BE49-F238E27FC236}">
                <a16:creationId xmlns:a16="http://schemas.microsoft.com/office/drawing/2014/main" id="{6E3B80F8-5D82-8369-022A-6DFCA1573D84}"/>
              </a:ext>
            </a:extLst>
          </p:cNvPr>
          <p:cNvSpPr txBox="1"/>
          <p:nvPr/>
        </p:nvSpPr>
        <p:spPr>
          <a:xfrm>
            <a:off x="8053292" y="4169713"/>
            <a:ext cx="1493632"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目标</a:t>
            </a:r>
          </a:p>
        </p:txBody>
      </p:sp>
      <p:sp>
        <p:nvSpPr>
          <p:cNvPr id="2" name="椭圆 1">
            <a:extLst>
              <a:ext uri="{FF2B5EF4-FFF2-40B4-BE49-F238E27FC236}">
                <a16:creationId xmlns:a16="http://schemas.microsoft.com/office/drawing/2014/main" id="{1744EDE7-F663-0B9B-D594-B9188D931F5B}"/>
              </a:ext>
            </a:extLst>
          </p:cNvPr>
          <p:cNvSpPr/>
          <p:nvPr/>
        </p:nvSpPr>
        <p:spPr>
          <a:xfrm>
            <a:off x="646845" y="1348847"/>
            <a:ext cx="855496" cy="823425"/>
          </a:xfrm>
          <a:prstGeom prst="ellips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AFCC6594-D0AA-16D2-45F5-0E7ABEF577F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astelsSmooth/>
                    </a14:imgEffect>
                  </a14:imgLayer>
                </a14:imgProps>
              </a:ext>
            </a:extLst>
          </a:blip>
          <a:srcRect l="8300" t="15907" r="22668" b="16031"/>
          <a:stretch/>
        </p:blipFill>
        <p:spPr>
          <a:xfrm flipH="1">
            <a:off x="9187875" y="1209431"/>
            <a:ext cx="2725097" cy="3866354"/>
          </a:xfrm>
          <a:prstGeom prst="rect">
            <a:avLst/>
          </a:prstGeom>
        </p:spPr>
      </p:pic>
      <p:sp>
        <p:nvSpPr>
          <p:cNvPr id="12" name="演示研究所 SlideLab.cc">
            <a:extLst>
              <a:ext uri="{FF2B5EF4-FFF2-40B4-BE49-F238E27FC236}">
                <a16:creationId xmlns:a16="http://schemas.microsoft.com/office/drawing/2014/main" id="{F12B8E24-F0B8-EC4A-8FB7-66EC23C09DB3}"/>
              </a:ext>
            </a:extLst>
          </p:cNvPr>
          <p:cNvSpPr txBox="1"/>
          <p:nvPr/>
        </p:nvSpPr>
        <p:spPr>
          <a:xfrm>
            <a:off x="1225545" y="1813911"/>
            <a:ext cx="2339102" cy="461665"/>
          </a:xfrm>
          <a:prstGeom prst="rect">
            <a:avLst/>
          </a:prstGeom>
          <a:noFill/>
        </p:spPr>
        <p:txBody>
          <a:bodyPr wrap="none" rtlCol="0">
            <a:spAutoFit/>
          </a:bodyPr>
          <a:lstStyle/>
          <a:p>
            <a:pPr algn="ctr"/>
            <a:r>
              <a:rPr lang="zh-CN" altLang="en-US" sz="2400" b="1" dirty="0">
                <a:solidFill>
                  <a:schemeClr val="bg1"/>
                </a:solidFill>
                <a:latin typeface="MiSans Normal" pitchFamily="2" charset="-122"/>
                <a:ea typeface="MiSans Normal" pitchFamily="2" charset="-122"/>
              </a:rPr>
              <a:t>传统文化普及化</a:t>
            </a:r>
          </a:p>
        </p:txBody>
      </p:sp>
      <p:sp>
        <p:nvSpPr>
          <p:cNvPr id="6" name="椭圆 5">
            <a:extLst>
              <a:ext uri="{FF2B5EF4-FFF2-40B4-BE49-F238E27FC236}">
                <a16:creationId xmlns:a16="http://schemas.microsoft.com/office/drawing/2014/main" id="{815E0F96-9230-8565-2A0A-6E98D6FFF442}"/>
              </a:ext>
            </a:extLst>
          </p:cNvPr>
          <p:cNvSpPr/>
          <p:nvPr/>
        </p:nvSpPr>
        <p:spPr>
          <a:xfrm>
            <a:off x="3959348" y="1344822"/>
            <a:ext cx="855496" cy="823425"/>
          </a:xfrm>
          <a:prstGeom prst="ellips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演示研究所 SlideLab.cc">
            <a:extLst>
              <a:ext uri="{FF2B5EF4-FFF2-40B4-BE49-F238E27FC236}">
                <a16:creationId xmlns:a16="http://schemas.microsoft.com/office/drawing/2014/main" id="{1B63A1D4-5545-AF47-B604-EC703C6AECD8}"/>
              </a:ext>
            </a:extLst>
          </p:cNvPr>
          <p:cNvSpPr txBox="1"/>
          <p:nvPr/>
        </p:nvSpPr>
        <p:spPr>
          <a:xfrm>
            <a:off x="4563942" y="1813910"/>
            <a:ext cx="2339102" cy="461665"/>
          </a:xfrm>
          <a:prstGeom prst="rect">
            <a:avLst/>
          </a:prstGeom>
          <a:noFill/>
        </p:spPr>
        <p:txBody>
          <a:bodyPr wrap="none" rtlCol="0">
            <a:spAutoFit/>
          </a:bodyPr>
          <a:lstStyle/>
          <a:p>
            <a:pPr algn="ctr"/>
            <a:r>
              <a:rPr lang="zh-CN" altLang="en-US" sz="2400" b="1" dirty="0">
                <a:solidFill>
                  <a:schemeClr val="bg1"/>
                </a:solidFill>
                <a:latin typeface="MiSans Normal" pitchFamily="2" charset="-122"/>
                <a:ea typeface="MiSans Normal" pitchFamily="2" charset="-122"/>
              </a:rPr>
              <a:t>传统行业个性化</a:t>
            </a:r>
          </a:p>
        </p:txBody>
      </p:sp>
      <p:sp>
        <p:nvSpPr>
          <p:cNvPr id="9" name="演示研究所 SlideLab.cc">
            <a:extLst>
              <a:ext uri="{FF2B5EF4-FFF2-40B4-BE49-F238E27FC236}">
                <a16:creationId xmlns:a16="http://schemas.microsoft.com/office/drawing/2014/main" id="{C4FED924-008B-6E56-21DC-D23DB45F02F9}"/>
              </a:ext>
            </a:extLst>
          </p:cNvPr>
          <p:cNvSpPr txBox="1"/>
          <p:nvPr/>
        </p:nvSpPr>
        <p:spPr>
          <a:xfrm>
            <a:off x="1194811" y="931154"/>
            <a:ext cx="3262433" cy="461665"/>
          </a:xfrm>
          <a:prstGeom prst="rect">
            <a:avLst/>
          </a:prstGeom>
          <a:noFill/>
        </p:spPr>
        <p:txBody>
          <a:bodyPr wrap="none" rtlCol="0">
            <a:spAutoFit/>
          </a:bodyPr>
          <a:lstStyle/>
          <a:p>
            <a:pPr algn="ctr"/>
            <a:r>
              <a:rPr lang="zh-CN" altLang="en-US" sz="2400" b="1" dirty="0">
                <a:latin typeface="MiSans Normal" pitchFamily="2" charset="-122"/>
                <a:ea typeface="MiSans Normal" pitchFamily="2" charset="-122"/>
              </a:rPr>
              <a:t>项目实践 </a:t>
            </a:r>
            <a:r>
              <a:rPr lang="en-US" altLang="zh-CN" sz="2400" b="1" dirty="0">
                <a:latin typeface="MiSans Normal" pitchFamily="2" charset="-122"/>
                <a:ea typeface="MiSans Normal" pitchFamily="2" charset="-122"/>
              </a:rPr>
              <a:t>		</a:t>
            </a:r>
            <a:r>
              <a:rPr lang="zh-CN" altLang="en-US" sz="2400" b="1" dirty="0">
                <a:latin typeface="MiSans Normal" pitchFamily="2" charset="-122"/>
                <a:ea typeface="MiSans Normal" pitchFamily="2" charset="-122"/>
              </a:rPr>
              <a:t>前沿知识</a:t>
            </a:r>
          </a:p>
        </p:txBody>
      </p:sp>
    </p:spTree>
    <p:extLst>
      <p:ext uri="{BB962C8B-B14F-4D97-AF65-F5344CB8AC3E}">
        <p14:creationId xmlns:p14="http://schemas.microsoft.com/office/powerpoint/2010/main" val="2505646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演示研究所 SlideLab.cc">
            <a:extLst>
              <a:ext uri="{FF2B5EF4-FFF2-40B4-BE49-F238E27FC236}">
                <a16:creationId xmlns:a16="http://schemas.microsoft.com/office/drawing/2014/main" id="{28ECF2B5-CFCD-FA64-1B63-149F94D4E7C4}"/>
              </a:ext>
            </a:extLst>
          </p:cNvPr>
          <p:cNvSpPr/>
          <p:nvPr/>
        </p:nvSpPr>
        <p:spPr>
          <a:xfrm>
            <a:off x="1" y="6641764"/>
            <a:ext cx="12192000" cy="216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3" name="演示研究所 SlideLab.cc">
            <a:extLst>
              <a:ext uri="{FF2B5EF4-FFF2-40B4-BE49-F238E27FC236}">
                <a16:creationId xmlns:a16="http://schemas.microsoft.com/office/drawing/2014/main" id="{836A0335-004F-2B29-B212-4553F71C0F7A}"/>
              </a:ext>
            </a:extLst>
          </p:cNvPr>
          <p:cNvSpPr/>
          <p:nvPr/>
        </p:nvSpPr>
        <p:spPr>
          <a:xfrm flipV="1">
            <a:off x="0" y="6455318"/>
            <a:ext cx="6502400" cy="402681"/>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15" name="演示研究所 SlideLab.cc">
            <a:extLst>
              <a:ext uri="{FF2B5EF4-FFF2-40B4-BE49-F238E27FC236}">
                <a16:creationId xmlns:a16="http://schemas.microsoft.com/office/drawing/2014/main" id="{242BE279-6907-C728-976E-DB44BDA83414}"/>
              </a:ext>
            </a:extLst>
          </p:cNvPr>
          <p:cNvSpPr txBox="1"/>
          <p:nvPr/>
        </p:nvSpPr>
        <p:spPr>
          <a:xfrm>
            <a:off x="420007" y="402681"/>
            <a:ext cx="2352221" cy="400110"/>
          </a:xfrm>
          <a:prstGeom prst="rect">
            <a:avLst/>
          </a:prstGeom>
          <a:noFill/>
        </p:spPr>
        <p:txBody>
          <a:bodyPr wrap="square" rtlCol="0">
            <a:spAutoFit/>
          </a:bodyPr>
          <a:lstStyle/>
          <a:p>
            <a:pPr marL="342900" indent="-342900">
              <a:buFont typeface="思源黑体 CN Normal" panose="020B0400000000000000" charset="-122"/>
              <a:buChar char="•"/>
            </a:pPr>
            <a:r>
              <a:rPr lang="zh-CN" altLang="en-US" sz="2000" dirty="0">
                <a:solidFill>
                  <a:schemeClr val="tx1">
                    <a:lumMod val="65000"/>
                    <a:lumOff val="35000"/>
                  </a:schemeClr>
                </a:solidFill>
                <a:latin typeface="MiSans Normal" pitchFamily="2" charset="-122"/>
                <a:ea typeface="MiSans Normal" pitchFamily="2" charset="-122"/>
                <a:cs typeface="思源黑体 CN Normal" panose="020B0400000000000000" charset="-122"/>
              </a:rPr>
              <a:t>背景与目的</a:t>
            </a:r>
          </a:p>
        </p:txBody>
      </p:sp>
      <p:sp>
        <p:nvSpPr>
          <p:cNvPr id="5" name="演示研究所 SlideLab.cc">
            <a:extLst>
              <a:ext uri="{FF2B5EF4-FFF2-40B4-BE49-F238E27FC236}">
                <a16:creationId xmlns:a16="http://schemas.microsoft.com/office/drawing/2014/main" id="{032C8CB3-3480-2140-8A37-98631C25DDAD}"/>
              </a:ext>
            </a:extLst>
          </p:cNvPr>
          <p:cNvSpPr txBox="1"/>
          <p:nvPr/>
        </p:nvSpPr>
        <p:spPr>
          <a:xfrm>
            <a:off x="4879319" y="3222870"/>
            <a:ext cx="2433362"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accent1"/>
                </a:solidFill>
                <a:latin typeface="MiSans Normal" pitchFamily="2" charset="-122"/>
                <a:ea typeface="MiSans Normal" pitchFamily="2" charset="-122"/>
                <a:sym typeface="思源黑体 CN Medium" panose="020B0600000000000000" pitchFamily="34" charset="-122"/>
              </a:rPr>
              <a:t>原图</a:t>
            </a:r>
          </a:p>
        </p:txBody>
      </p:sp>
      <p:pic>
        <p:nvPicPr>
          <p:cNvPr id="2" name="图片 1">
            <a:extLst>
              <a:ext uri="{FF2B5EF4-FFF2-40B4-BE49-F238E27FC236}">
                <a16:creationId xmlns:a16="http://schemas.microsoft.com/office/drawing/2014/main" id="{B726444E-4E2B-F2CC-6A57-0E3FE8127F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1747" y="575424"/>
            <a:ext cx="1723563" cy="2585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a:extLst>
              <a:ext uri="{FF2B5EF4-FFF2-40B4-BE49-F238E27FC236}">
                <a16:creationId xmlns:a16="http://schemas.microsoft.com/office/drawing/2014/main" id="{01AEAF5F-05A6-EEB7-3631-38C4B72814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2328" y="3769153"/>
            <a:ext cx="2114693" cy="21023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9B33F405-D680-6716-5051-C2787868D4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0" r="-370" b="23077"/>
          <a:stretch>
            <a:fillRect/>
          </a:stretch>
        </p:blipFill>
        <p:spPr>
          <a:xfrm>
            <a:off x="7487709" y="565705"/>
            <a:ext cx="1507715" cy="2568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D6EC2E49-6F52-C2BD-8CED-CC974E0674E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936" t="14094" r="27813" b="27961"/>
          <a:stretch/>
        </p:blipFill>
        <p:spPr>
          <a:xfrm>
            <a:off x="9736944" y="565331"/>
            <a:ext cx="1618202" cy="2569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a:extLst>
              <a:ext uri="{FF2B5EF4-FFF2-40B4-BE49-F238E27FC236}">
                <a16:creationId xmlns:a16="http://schemas.microsoft.com/office/drawing/2014/main" id="{5ED95AC1-9B17-F796-8EB6-E808BB8800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324" t="14143" r="28207" b="36545"/>
          <a:stretch/>
        </p:blipFill>
        <p:spPr>
          <a:xfrm>
            <a:off x="7051492" y="3874868"/>
            <a:ext cx="1785384" cy="20177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a:extLst>
              <a:ext uri="{FF2B5EF4-FFF2-40B4-BE49-F238E27FC236}">
                <a16:creationId xmlns:a16="http://schemas.microsoft.com/office/drawing/2014/main" id="{025AF98A-9268-C151-CA26-D0E9F144FD3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9534" b="34912"/>
          <a:stretch>
            <a:fillRect/>
          </a:stretch>
        </p:blipFill>
        <p:spPr>
          <a:xfrm>
            <a:off x="4627563" y="3876892"/>
            <a:ext cx="1963388" cy="20030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文本框 21">
            <a:extLst>
              <a:ext uri="{FF2B5EF4-FFF2-40B4-BE49-F238E27FC236}">
                <a16:creationId xmlns:a16="http://schemas.microsoft.com/office/drawing/2014/main" id="{D7AD1B3E-BAC7-0D7A-E938-56E3F3401902}"/>
              </a:ext>
            </a:extLst>
          </p:cNvPr>
          <p:cNvSpPr txBox="1"/>
          <p:nvPr/>
        </p:nvSpPr>
        <p:spPr>
          <a:xfrm>
            <a:off x="9993595" y="3170679"/>
            <a:ext cx="1104900" cy="365760"/>
          </a:xfrm>
          <a:prstGeom prst="rect">
            <a:avLst/>
          </a:prstGeom>
          <a:noFill/>
        </p:spPr>
        <p:txBody>
          <a:bodyPr wrap="square" rtlCol="0">
            <a:spAutoFit/>
            <a:scene3d>
              <a:camera prst="orthographicFront"/>
              <a:lightRig rig="threePt" dir="t"/>
            </a:scene3d>
            <a:sp3d contourW="12700"/>
          </a:bodyPr>
          <a:lstStyle>
            <a:defPPr>
              <a:defRPr lang="zh-CN"/>
            </a:defPPr>
            <a:lvl1pPr algn="ctr">
              <a:defRPr b="1">
                <a:solidFill>
                  <a:schemeClr val="tx1">
                    <a:lumMod val="75000"/>
                    <a:lumOff val="25000"/>
                  </a:schemeClr>
                </a:solidFill>
                <a:latin typeface="MiSans Normal" pitchFamily="2" charset="-122"/>
                <a:ea typeface="MiSans Normal" pitchFamily="2" charset="-122"/>
              </a:defRPr>
            </a:lvl1pPr>
          </a:lstStyle>
          <a:p>
            <a:r>
              <a:rPr lang="en-AU" altLang="zh-CN" dirty="0"/>
              <a:t>i Hair</a:t>
            </a:r>
          </a:p>
        </p:txBody>
      </p:sp>
      <p:sp>
        <p:nvSpPr>
          <p:cNvPr id="23" name="文本框 22">
            <a:extLst>
              <a:ext uri="{FF2B5EF4-FFF2-40B4-BE49-F238E27FC236}">
                <a16:creationId xmlns:a16="http://schemas.microsoft.com/office/drawing/2014/main" id="{20DCB373-D1F5-145D-2449-D89D5CAA1CAE}"/>
              </a:ext>
            </a:extLst>
          </p:cNvPr>
          <p:cNvSpPr txBox="1"/>
          <p:nvPr/>
        </p:nvSpPr>
        <p:spPr>
          <a:xfrm>
            <a:off x="3884055" y="6327446"/>
            <a:ext cx="838644" cy="332028"/>
          </a:xfrm>
          <a:prstGeom prst="rect">
            <a:avLst/>
          </a:prstGeom>
          <a:noFill/>
        </p:spPr>
        <p:txBody>
          <a:bodyPr wrap="square" rtlCol="0">
            <a:spAutoFit/>
          </a:bodyPr>
          <a:lstStyle/>
          <a:p>
            <a:endParaRPr lang="zh-CN" altLang="en-US" dirty="0"/>
          </a:p>
        </p:txBody>
      </p:sp>
      <p:sp>
        <p:nvSpPr>
          <p:cNvPr id="24" name="文本框 23">
            <a:extLst>
              <a:ext uri="{FF2B5EF4-FFF2-40B4-BE49-F238E27FC236}">
                <a16:creationId xmlns:a16="http://schemas.microsoft.com/office/drawing/2014/main" id="{4D1D35A5-9031-C357-4F29-02ACA041D3BF}"/>
              </a:ext>
            </a:extLst>
          </p:cNvPr>
          <p:cNvSpPr txBox="1"/>
          <p:nvPr/>
        </p:nvSpPr>
        <p:spPr>
          <a:xfrm>
            <a:off x="7555559" y="3224931"/>
            <a:ext cx="1478301" cy="369332"/>
          </a:xfrm>
          <a:prstGeom prst="rect">
            <a:avLst/>
          </a:prstGeom>
          <a:noFill/>
        </p:spPr>
        <p:txBody>
          <a:bodyPr wrap="square" rtlCol="0">
            <a:spAutoFit/>
            <a:scene3d>
              <a:camera prst="orthographicFront"/>
              <a:lightRig rig="threePt" dir="t"/>
            </a:scene3d>
            <a:sp3d contourW="12700"/>
          </a:bodyPr>
          <a:lstStyle>
            <a:defPPr>
              <a:defRPr lang="zh-CN"/>
            </a:defPPr>
            <a:lvl1pPr algn="ctr">
              <a:defRPr sz="2400" b="1">
                <a:solidFill>
                  <a:schemeClr val="tx1">
                    <a:lumMod val="75000"/>
                    <a:lumOff val="25000"/>
                  </a:schemeClr>
                </a:solidFill>
                <a:latin typeface="MiSans Normal" pitchFamily="2" charset="-122"/>
                <a:ea typeface="MiSans Normal" pitchFamily="2" charset="-122"/>
              </a:defRPr>
            </a:lvl1pPr>
          </a:lstStyle>
          <a:p>
            <a:r>
              <a:rPr lang="zh-CN" altLang="en-US" sz="1800" dirty="0"/>
              <a:t>美图秀秀</a:t>
            </a:r>
          </a:p>
        </p:txBody>
      </p:sp>
      <p:sp>
        <p:nvSpPr>
          <p:cNvPr id="25" name="文本框 24">
            <a:extLst>
              <a:ext uri="{FF2B5EF4-FFF2-40B4-BE49-F238E27FC236}">
                <a16:creationId xmlns:a16="http://schemas.microsoft.com/office/drawing/2014/main" id="{CCD277A4-5118-5EAA-0FFE-81EB6F63FA05}"/>
              </a:ext>
            </a:extLst>
          </p:cNvPr>
          <p:cNvSpPr txBox="1"/>
          <p:nvPr/>
        </p:nvSpPr>
        <p:spPr>
          <a:xfrm>
            <a:off x="5126409" y="5967007"/>
            <a:ext cx="896909" cy="369332"/>
          </a:xfrm>
          <a:prstGeom prst="rect">
            <a:avLst/>
          </a:prstGeom>
          <a:noFill/>
        </p:spPr>
        <p:txBody>
          <a:bodyPr wrap="square" rtlCol="0">
            <a:spAutoFit/>
            <a:scene3d>
              <a:camera prst="orthographicFront"/>
              <a:lightRig rig="threePt" dir="t"/>
            </a:scene3d>
            <a:sp3d contourW="12700"/>
          </a:bodyPr>
          <a:lstStyle>
            <a:defPPr>
              <a:defRPr lang="zh-CN"/>
            </a:defPPr>
            <a:lvl1pPr algn="ctr">
              <a:defRPr b="1">
                <a:solidFill>
                  <a:schemeClr val="tx1">
                    <a:lumMod val="75000"/>
                    <a:lumOff val="25000"/>
                  </a:schemeClr>
                </a:solidFill>
                <a:latin typeface="MiSans Normal" pitchFamily="2" charset="-122"/>
                <a:ea typeface="MiSans Normal" pitchFamily="2" charset="-122"/>
              </a:defRPr>
            </a:lvl1pPr>
          </a:lstStyle>
          <a:p>
            <a:r>
              <a:rPr lang="zh-CN" altLang="en-US" dirty="0"/>
              <a:t>醒图</a:t>
            </a:r>
          </a:p>
        </p:txBody>
      </p:sp>
      <p:sp>
        <p:nvSpPr>
          <p:cNvPr id="26" name="文本框 25">
            <a:extLst>
              <a:ext uri="{FF2B5EF4-FFF2-40B4-BE49-F238E27FC236}">
                <a16:creationId xmlns:a16="http://schemas.microsoft.com/office/drawing/2014/main" id="{D189CFD0-FF90-27F0-DD1F-FA229F3F8B75}"/>
              </a:ext>
            </a:extLst>
          </p:cNvPr>
          <p:cNvSpPr txBox="1"/>
          <p:nvPr/>
        </p:nvSpPr>
        <p:spPr>
          <a:xfrm>
            <a:off x="7051492" y="5931941"/>
            <a:ext cx="1785384" cy="369332"/>
          </a:xfrm>
          <a:prstGeom prst="rect">
            <a:avLst/>
          </a:prstGeom>
          <a:noFill/>
        </p:spPr>
        <p:txBody>
          <a:bodyPr wrap="square" rtlCol="0">
            <a:spAutoFit/>
            <a:scene3d>
              <a:camera prst="orthographicFront"/>
              <a:lightRig rig="threePt" dir="t"/>
            </a:scene3d>
            <a:sp3d contourW="12700"/>
          </a:bodyPr>
          <a:lstStyle>
            <a:defPPr>
              <a:defRPr lang="zh-CN"/>
            </a:defPPr>
            <a:lvl1pPr algn="ctr">
              <a:defRPr b="1">
                <a:solidFill>
                  <a:schemeClr val="tx1">
                    <a:lumMod val="75000"/>
                    <a:lumOff val="25000"/>
                  </a:schemeClr>
                </a:solidFill>
                <a:latin typeface="MiSans Normal" pitchFamily="2" charset="-122"/>
                <a:ea typeface="MiSans Normal" pitchFamily="2" charset="-122"/>
              </a:defRPr>
            </a:lvl1pPr>
          </a:lstStyle>
          <a:p>
            <a:r>
              <a:rPr lang="en-AU" altLang="zh-CN" dirty="0"/>
              <a:t>Hair Zapp</a:t>
            </a:r>
          </a:p>
        </p:txBody>
      </p:sp>
      <p:sp>
        <p:nvSpPr>
          <p:cNvPr id="28" name="演示研究所 SlideLab.cc">
            <a:extLst>
              <a:ext uri="{FF2B5EF4-FFF2-40B4-BE49-F238E27FC236}">
                <a16:creationId xmlns:a16="http://schemas.microsoft.com/office/drawing/2014/main" id="{5E7AC49F-8E45-1FDC-1316-8244CC7A5B5A}"/>
              </a:ext>
            </a:extLst>
          </p:cNvPr>
          <p:cNvSpPr txBox="1"/>
          <p:nvPr/>
        </p:nvSpPr>
        <p:spPr>
          <a:xfrm>
            <a:off x="605938" y="1320958"/>
            <a:ext cx="3953410" cy="1077218"/>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目前已有的各类 “换发型”技术效果</a:t>
            </a:r>
          </a:p>
        </p:txBody>
      </p:sp>
      <p:sp>
        <p:nvSpPr>
          <p:cNvPr id="31" name="演示研究所 SlideLab.cc">
            <a:extLst>
              <a:ext uri="{FF2B5EF4-FFF2-40B4-BE49-F238E27FC236}">
                <a16:creationId xmlns:a16="http://schemas.microsoft.com/office/drawing/2014/main" id="{DA0E3C81-6131-069F-5C95-8EC397773C10}"/>
              </a:ext>
            </a:extLst>
          </p:cNvPr>
          <p:cNvSpPr txBox="1"/>
          <p:nvPr/>
        </p:nvSpPr>
        <p:spPr>
          <a:xfrm>
            <a:off x="1892994" y="5964733"/>
            <a:ext cx="2433362"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accent1"/>
                </a:solidFill>
                <a:latin typeface="MiSans Normal" pitchFamily="2" charset="-122"/>
                <a:ea typeface="MiSans Normal" pitchFamily="2" charset="-122"/>
                <a:sym typeface="思源黑体 CN Medium" panose="020B0600000000000000" pitchFamily="34" charset="-122"/>
              </a:rPr>
              <a:t>原图</a:t>
            </a:r>
          </a:p>
        </p:txBody>
      </p:sp>
      <p:pic>
        <p:nvPicPr>
          <p:cNvPr id="33" name="图片 32">
            <a:extLst>
              <a:ext uri="{FF2B5EF4-FFF2-40B4-BE49-F238E27FC236}">
                <a16:creationId xmlns:a16="http://schemas.microsoft.com/office/drawing/2014/main" id="{DADBA549-A514-123C-E5FC-6D8AB0672CA3}"/>
              </a:ext>
            </a:extLst>
          </p:cNvPr>
          <p:cNvPicPr>
            <a:picLocks noChangeAspect="1"/>
          </p:cNvPicPr>
          <p:nvPr/>
        </p:nvPicPr>
        <p:blipFill>
          <a:blip r:embed="rId8"/>
          <a:stretch>
            <a:fillRect/>
          </a:stretch>
        </p:blipFill>
        <p:spPr>
          <a:xfrm>
            <a:off x="9297417" y="3876892"/>
            <a:ext cx="1981897" cy="19818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文本框 33">
            <a:extLst>
              <a:ext uri="{FF2B5EF4-FFF2-40B4-BE49-F238E27FC236}">
                <a16:creationId xmlns:a16="http://schemas.microsoft.com/office/drawing/2014/main" id="{9DB6F79B-BB3C-E8C8-F183-AFDE7038FA1B}"/>
              </a:ext>
            </a:extLst>
          </p:cNvPr>
          <p:cNvSpPr txBox="1"/>
          <p:nvPr/>
        </p:nvSpPr>
        <p:spPr>
          <a:xfrm>
            <a:off x="9297417" y="5919445"/>
            <a:ext cx="1785384" cy="369332"/>
          </a:xfrm>
          <a:prstGeom prst="rect">
            <a:avLst/>
          </a:prstGeom>
          <a:noFill/>
        </p:spPr>
        <p:txBody>
          <a:bodyPr wrap="square" rtlCol="0">
            <a:spAutoFit/>
            <a:scene3d>
              <a:camera prst="orthographicFront"/>
              <a:lightRig rig="threePt" dir="t"/>
            </a:scene3d>
            <a:sp3d contourW="12700"/>
          </a:bodyPr>
          <a:lstStyle>
            <a:defPPr>
              <a:defRPr lang="zh-CN"/>
            </a:defPPr>
            <a:lvl1pPr algn="ctr">
              <a:defRPr b="1">
                <a:solidFill>
                  <a:schemeClr val="tx1">
                    <a:lumMod val="75000"/>
                    <a:lumOff val="25000"/>
                  </a:schemeClr>
                </a:solidFill>
                <a:latin typeface="MiSans Normal" pitchFamily="2" charset="-122"/>
                <a:ea typeface="MiSans Normal" pitchFamily="2" charset="-122"/>
              </a:defRPr>
            </a:lvl1pPr>
          </a:lstStyle>
          <a:p>
            <a:r>
              <a:rPr lang="en-AU" altLang="zh-CN" dirty="0"/>
              <a:t>B72</a:t>
            </a:r>
          </a:p>
        </p:txBody>
      </p:sp>
    </p:spTree>
    <p:extLst>
      <p:ext uri="{BB962C8B-B14F-4D97-AF65-F5344CB8AC3E}">
        <p14:creationId xmlns:p14="http://schemas.microsoft.com/office/powerpoint/2010/main" val="291702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演示研究所 SlideLab.cc">
            <a:extLst>
              <a:ext uri="{FF2B5EF4-FFF2-40B4-BE49-F238E27FC236}">
                <a16:creationId xmlns:a16="http://schemas.microsoft.com/office/drawing/2014/main" id="{EA3C8B66-C9B9-889A-D78E-3467C14F0348}"/>
              </a:ext>
            </a:extLst>
          </p:cNvPr>
          <p:cNvSpPr/>
          <p:nvPr/>
        </p:nvSpPr>
        <p:spPr>
          <a:xfrm>
            <a:off x="1" y="6641764"/>
            <a:ext cx="12192000" cy="216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9" name="演示研究所 SlideLab.cc">
            <a:extLst>
              <a:ext uri="{FF2B5EF4-FFF2-40B4-BE49-F238E27FC236}">
                <a16:creationId xmlns:a16="http://schemas.microsoft.com/office/drawing/2014/main" id="{338269F0-8C36-9DD3-1B95-62916C0995A0}"/>
              </a:ext>
            </a:extLst>
          </p:cNvPr>
          <p:cNvSpPr/>
          <p:nvPr/>
        </p:nvSpPr>
        <p:spPr>
          <a:xfrm flipV="1">
            <a:off x="0" y="6455318"/>
            <a:ext cx="6502400" cy="402681"/>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20" name="演示研究所 SlideLab.cc">
            <a:extLst>
              <a:ext uri="{FF2B5EF4-FFF2-40B4-BE49-F238E27FC236}">
                <a16:creationId xmlns:a16="http://schemas.microsoft.com/office/drawing/2014/main" id="{15FF1401-568B-5661-F3A3-DBB832E70DAB}"/>
              </a:ext>
            </a:extLst>
          </p:cNvPr>
          <p:cNvSpPr txBox="1"/>
          <p:nvPr/>
        </p:nvSpPr>
        <p:spPr>
          <a:xfrm>
            <a:off x="420007" y="402681"/>
            <a:ext cx="2352221" cy="400110"/>
          </a:xfrm>
          <a:prstGeom prst="rect">
            <a:avLst/>
          </a:prstGeom>
          <a:noFill/>
        </p:spPr>
        <p:txBody>
          <a:bodyPr wrap="square" rtlCol="0">
            <a:spAutoFit/>
          </a:bodyPr>
          <a:lstStyle/>
          <a:p>
            <a:pPr marL="342900" indent="-342900">
              <a:buFont typeface="思源黑体 CN Normal" panose="020B0400000000000000" charset="-122"/>
              <a:buChar char="•"/>
            </a:pPr>
            <a:r>
              <a:rPr lang="zh-CN" altLang="en-US" sz="2000" dirty="0">
                <a:solidFill>
                  <a:schemeClr val="tx1">
                    <a:lumMod val="65000"/>
                    <a:lumOff val="35000"/>
                  </a:schemeClr>
                </a:solidFill>
                <a:latin typeface="MiSans Normal" pitchFamily="2" charset="-122"/>
                <a:ea typeface="MiSans Normal" pitchFamily="2" charset="-122"/>
                <a:cs typeface="思源黑体 CN Normal" panose="020B0400000000000000" charset="-122"/>
              </a:rPr>
              <a:t>技术路线</a:t>
            </a:r>
          </a:p>
        </p:txBody>
      </p:sp>
      <p:sp>
        <p:nvSpPr>
          <p:cNvPr id="2" name="演示研究所 SlideLab.cc">
            <a:extLst>
              <a:ext uri="{FF2B5EF4-FFF2-40B4-BE49-F238E27FC236}">
                <a16:creationId xmlns:a16="http://schemas.microsoft.com/office/drawing/2014/main" id="{F43DA9D2-09D2-DA47-B9FE-02F0C49D6EE8}"/>
              </a:ext>
            </a:extLst>
          </p:cNvPr>
          <p:cNvSpPr/>
          <p:nvPr/>
        </p:nvSpPr>
        <p:spPr>
          <a:xfrm>
            <a:off x="1187005" y="2005123"/>
            <a:ext cx="1863375" cy="1634448"/>
          </a:xfrm>
          <a:prstGeom prst="homePlate">
            <a:avLst>
              <a:gd name="adj" fmla="val 2988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MiSans Normal" pitchFamily="2" charset="-122"/>
                <a:ea typeface="MiSans Normal" pitchFamily="2" charset="-122"/>
              </a:rPr>
              <a:t>无法</a:t>
            </a:r>
            <a:endParaRPr lang="en-US" altLang="zh-CN" sz="2200" b="1" dirty="0">
              <a:latin typeface="MiSans Normal" pitchFamily="2" charset="-122"/>
              <a:ea typeface="MiSans Normal" pitchFamily="2" charset="-122"/>
            </a:endParaRPr>
          </a:p>
          <a:p>
            <a:pPr algn="ctr"/>
            <a:r>
              <a:rPr lang="zh-CN" altLang="en-US" sz="2200" b="1" dirty="0">
                <a:latin typeface="MiSans Normal" pitchFamily="2" charset="-122"/>
                <a:ea typeface="MiSans Normal" pitchFamily="2" charset="-122"/>
              </a:rPr>
              <a:t>跨模态输入</a:t>
            </a:r>
            <a:endParaRPr lang="en-US" sz="2200" b="1" dirty="0">
              <a:latin typeface="MiSans Normal" pitchFamily="2" charset="-122"/>
              <a:ea typeface="MiSans Normal" pitchFamily="2" charset="-122"/>
            </a:endParaRPr>
          </a:p>
        </p:txBody>
      </p:sp>
      <p:sp>
        <p:nvSpPr>
          <p:cNvPr id="3" name="演示研究所 SlideLab.cc">
            <a:extLst>
              <a:ext uri="{FF2B5EF4-FFF2-40B4-BE49-F238E27FC236}">
                <a16:creationId xmlns:a16="http://schemas.microsoft.com/office/drawing/2014/main" id="{F3E09466-35AE-E443-A851-8CC9B85708B5}"/>
              </a:ext>
            </a:extLst>
          </p:cNvPr>
          <p:cNvSpPr/>
          <p:nvPr/>
        </p:nvSpPr>
        <p:spPr>
          <a:xfrm>
            <a:off x="3225210" y="3908993"/>
            <a:ext cx="1863375" cy="1634448"/>
          </a:xfrm>
          <a:prstGeom prst="homePlate">
            <a:avLst>
              <a:gd name="adj" fmla="val 2820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MiSans Normal" pitchFamily="2" charset="-122"/>
                <a:ea typeface="MiSans Normal" pitchFamily="2" charset="-122"/>
              </a:rPr>
              <a:t>交互方式</a:t>
            </a:r>
            <a:endParaRPr lang="en-US" altLang="zh-CN" sz="2200" b="1" dirty="0">
              <a:latin typeface="MiSans Normal" pitchFamily="2" charset="-122"/>
              <a:ea typeface="MiSans Normal" pitchFamily="2" charset="-122"/>
            </a:endParaRPr>
          </a:p>
          <a:p>
            <a:pPr algn="ctr"/>
            <a:r>
              <a:rPr lang="zh-CN" altLang="en-US" sz="2200" b="1" dirty="0">
                <a:latin typeface="MiSans Normal" pitchFamily="2" charset="-122"/>
                <a:ea typeface="MiSans Normal" pitchFamily="2" charset="-122"/>
              </a:rPr>
              <a:t>不友好</a:t>
            </a:r>
            <a:endParaRPr lang="en-US" altLang="zh-CN" sz="2200" b="1" dirty="0">
              <a:latin typeface="MiSans Normal" pitchFamily="2" charset="-122"/>
              <a:ea typeface="MiSans Normal" pitchFamily="2" charset="-122"/>
            </a:endParaRPr>
          </a:p>
        </p:txBody>
      </p:sp>
      <p:sp>
        <p:nvSpPr>
          <p:cNvPr id="4" name="演示研究所 SlideLab.cc">
            <a:extLst>
              <a:ext uri="{FF2B5EF4-FFF2-40B4-BE49-F238E27FC236}">
                <a16:creationId xmlns:a16="http://schemas.microsoft.com/office/drawing/2014/main" id="{593CF185-6338-3F4D-B85A-430854E95A1A}"/>
              </a:ext>
            </a:extLst>
          </p:cNvPr>
          <p:cNvSpPr/>
          <p:nvPr/>
        </p:nvSpPr>
        <p:spPr>
          <a:xfrm>
            <a:off x="5263415" y="2005123"/>
            <a:ext cx="1863375" cy="1634448"/>
          </a:xfrm>
          <a:prstGeom prst="homePlate">
            <a:avLst>
              <a:gd name="adj" fmla="val 30723"/>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MiSans Normal" pitchFamily="2" charset="-122"/>
                <a:ea typeface="MiSans Normal" pitchFamily="2" charset="-122"/>
              </a:rPr>
              <a:t>解耦性</a:t>
            </a:r>
            <a:endParaRPr lang="en-US" altLang="zh-CN" sz="2200" b="1" dirty="0">
              <a:latin typeface="MiSans Normal" pitchFamily="2" charset="-122"/>
              <a:ea typeface="MiSans Normal" pitchFamily="2" charset="-122"/>
            </a:endParaRPr>
          </a:p>
          <a:p>
            <a:pPr algn="ctr"/>
            <a:r>
              <a:rPr lang="zh-CN" altLang="en-US" sz="2200" b="1" dirty="0">
                <a:latin typeface="MiSans Normal" pitchFamily="2" charset="-122"/>
                <a:ea typeface="MiSans Normal" pitchFamily="2" charset="-122"/>
              </a:rPr>
              <a:t>较差</a:t>
            </a:r>
            <a:endParaRPr lang="en-US" altLang="zh-CN" sz="2200" b="1" dirty="0">
              <a:latin typeface="MiSans Normal" pitchFamily="2" charset="-122"/>
              <a:ea typeface="MiSans Normal" pitchFamily="2" charset="-122"/>
            </a:endParaRPr>
          </a:p>
        </p:txBody>
      </p:sp>
      <p:sp>
        <p:nvSpPr>
          <p:cNvPr id="5" name="演示研究所 SlideLab.cc">
            <a:extLst>
              <a:ext uri="{FF2B5EF4-FFF2-40B4-BE49-F238E27FC236}">
                <a16:creationId xmlns:a16="http://schemas.microsoft.com/office/drawing/2014/main" id="{0A742CCD-5FF6-474A-AD8F-D9BD29B2A26E}"/>
              </a:ext>
            </a:extLst>
          </p:cNvPr>
          <p:cNvSpPr/>
          <p:nvPr/>
        </p:nvSpPr>
        <p:spPr>
          <a:xfrm>
            <a:off x="7301620" y="3908993"/>
            <a:ext cx="1863375" cy="1634448"/>
          </a:xfrm>
          <a:prstGeom prst="homePlate">
            <a:avLst>
              <a:gd name="adj" fmla="val 2988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MiSans Normal" pitchFamily="2" charset="-122"/>
                <a:ea typeface="MiSans Normal" pitchFamily="2" charset="-122"/>
              </a:rPr>
              <a:t>泛化能力</a:t>
            </a:r>
            <a:endParaRPr lang="en-US" altLang="zh-CN" sz="2200" b="1" dirty="0">
              <a:latin typeface="MiSans Normal" pitchFamily="2" charset="-122"/>
              <a:ea typeface="MiSans Normal" pitchFamily="2" charset="-122"/>
            </a:endParaRPr>
          </a:p>
          <a:p>
            <a:pPr algn="ctr"/>
            <a:r>
              <a:rPr lang="zh-CN" altLang="en-US" sz="2200" b="1" dirty="0">
                <a:latin typeface="MiSans Normal" pitchFamily="2" charset="-122"/>
                <a:ea typeface="MiSans Normal" pitchFamily="2" charset="-122"/>
              </a:rPr>
              <a:t>不强</a:t>
            </a:r>
            <a:endParaRPr lang="en-US" altLang="zh-CN" sz="2200" b="1" dirty="0">
              <a:latin typeface="MiSans Normal" pitchFamily="2" charset="-122"/>
              <a:ea typeface="MiSans Normal" pitchFamily="2" charset="-122"/>
            </a:endParaRPr>
          </a:p>
        </p:txBody>
      </p:sp>
      <p:sp>
        <p:nvSpPr>
          <p:cNvPr id="6" name="演示研究所 SlideLab.cc">
            <a:extLst>
              <a:ext uri="{FF2B5EF4-FFF2-40B4-BE49-F238E27FC236}">
                <a16:creationId xmlns:a16="http://schemas.microsoft.com/office/drawing/2014/main" id="{FAB6E429-6BD0-4F4D-95A6-E7A12BBBF1FE}"/>
              </a:ext>
            </a:extLst>
          </p:cNvPr>
          <p:cNvSpPr/>
          <p:nvPr/>
        </p:nvSpPr>
        <p:spPr>
          <a:xfrm>
            <a:off x="9339824" y="2005123"/>
            <a:ext cx="1863375" cy="1634448"/>
          </a:xfrm>
          <a:prstGeom prst="homePlate">
            <a:avLst>
              <a:gd name="adj" fmla="val 2988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MiSans Normal" pitchFamily="2" charset="-122"/>
                <a:ea typeface="MiSans Normal" pitchFamily="2" charset="-122"/>
              </a:rPr>
              <a:t>映射器</a:t>
            </a:r>
            <a:endParaRPr lang="en-US" altLang="zh-CN" sz="2200" b="1" dirty="0">
              <a:latin typeface="MiSans Normal" pitchFamily="2" charset="-122"/>
              <a:ea typeface="MiSans Normal" pitchFamily="2" charset="-122"/>
            </a:endParaRPr>
          </a:p>
          <a:p>
            <a:pPr algn="ctr"/>
            <a:r>
              <a:rPr lang="zh-CN" altLang="en-US" sz="2200" b="1" dirty="0">
                <a:latin typeface="MiSans Normal" pitchFamily="2" charset="-122"/>
                <a:ea typeface="MiSans Normal" pitchFamily="2" charset="-122"/>
              </a:rPr>
              <a:t>训练不灵活</a:t>
            </a:r>
            <a:endParaRPr lang="en-US" altLang="zh-CN" sz="2200" b="1" dirty="0">
              <a:latin typeface="MiSans Normal" pitchFamily="2" charset="-122"/>
              <a:ea typeface="MiSans Normal" pitchFamily="2" charset="-122"/>
            </a:endParaRPr>
          </a:p>
        </p:txBody>
      </p:sp>
      <p:sp>
        <p:nvSpPr>
          <p:cNvPr id="7" name="演示研究所 SlideLab.cc">
            <a:extLst>
              <a:ext uri="{FF2B5EF4-FFF2-40B4-BE49-F238E27FC236}">
                <a16:creationId xmlns:a16="http://schemas.microsoft.com/office/drawing/2014/main" id="{863ACA6E-0747-4344-B20A-55CF6D5646A5}"/>
              </a:ext>
            </a:extLst>
          </p:cNvPr>
          <p:cNvSpPr txBox="1"/>
          <p:nvPr/>
        </p:nvSpPr>
        <p:spPr>
          <a:xfrm>
            <a:off x="3762848" y="2308138"/>
            <a:ext cx="65" cy="246221"/>
          </a:xfrm>
          <a:prstGeom prst="rect">
            <a:avLst/>
          </a:prstGeom>
          <a:noFill/>
        </p:spPr>
        <p:txBody>
          <a:bodyPr wrap="none" lIns="0" tIns="0" rIns="0" bIns="0" rtlCol="0" anchor="t">
            <a:spAutoFit/>
          </a:bodyPr>
          <a:lstStyle/>
          <a:p>
            <a:endParaRPr lang="en-US" sz="1600" b="1" dirty="0">
              <a:solidFill>
                <a:schemeClr val="tx1">
                  <a:lumMod val="75000"/>
                  <a:lumOff val="25000"/>
                </a:schemeClr>
              </a:solidFill>
              <a:latin typeface="MiSans Normal" pitchFamily="2" charset="-122"/>
              <a:ea typeface="MiSans Normal" pitchFamily="2" charset="-122"/>
            </a:endParaRPr>
          </a:p>
        </p:txBody>
      </p:sp>
      <p:sp>
        <p:nvSpPr>
          <p:cNvPr id="13" name="演示研究所 SlideLab.cc">
            <a:extLst>
              <a:ext uri="{FF2B5EF4-FFF2-40B4-BE49-F238E27FC236}">
                <a16:creationId xmlns:a16="http://schemas.microsoft.com/office/drawing/2014/main" id="{CCAC23B0-D815-F549-AEEF-6E8369A7D92F}"/>
              </a:ext>
            </a:extLst>
          </p:cNvPr>
          <p:cNvSpPr txBox="1"/>
          <p:nvPr/>
        </p:nvSpPr>
        <p:spPr>
          <a:xfrm>
            <a:off x="1187005" y="3999248"/>
            <a:ext cx="1638150" cy="1670073"/>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头发编辑方法无法做到跨模态的条件输入</a:t>
            </a:r>
          </a:p>
          <a:p>
            <a:pPr>
              <a:lnSpc>
                <a:spcPct val="150000"/>
              </a:lnSpc>
            </a:pPr>
            <a:b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br>
            <a:endPar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endParaRPr>
          </a:p>
        </p:txBody>
      </p:sp>
      <p:sp>
        <p:nvSpPr>
          <p:cNvPr id="14" name="演示研究所 SlideLab.cc">
            <a:extLst>
              <a:ext uri="{FF2B5EF4-FFF2-40B4-BE49-F238E27FC236}">
                <a16:creationId xmlns:a16="http://schemas.microsoft.com/office/drawing/2014/main" id="{092FD8D3-386F-BC43-8D29-5422849D08BB}"/>
              </a:ext>
            </a:extLst>
          </p:cNvPr>
          <p:cNvSpPr txBox="1"/>
          <p:nvPr/>
        </p:nvSpPr>
        <p:spPr>
          <a:xfrm>
            <a:off x="5276925" y="3999248"/>
            <a:ext cx="1638150" cy="1993238"/>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由于缺少定制的网络结构和训练损失函数设计使得该方法对于发型、发色和其他无关属性的解耦性比较差</a:t>
            </a:r>
          </a:p>
        </p:txBody>
      </p:sp>
      <p:sp>
        <p:nvSpPr>
          <p:cNvPr id="15" name="演示研究所 SlideLab.cc">
            <a:extLst>
              <a:ext uri="{FF2B5EF4-FFF2-40B4-BE49-F238E27FC236}">
                <a16:creationId xmlns:a16="http://schemas.microsoft.com/office/drawing/2014/main" id="{F63B657F-66E5-A041-B816-8BA37142D540}"/>
              </a:ext>
            </a:extLst>
          </p:cNvPr>
          <p:cNvSpPr txBox="1"/>
          <p:nvPr/>
        </p:nvSpPr>
        <p:spPr>
          <a:xfrm>
            <a:off x="9366845" y="3999248"/>
            <a:ext cx="1638150" cy="2316403"/>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对于每个特定的头发编辑描述，它都需要分别训练一个映射器，这种方式在实际应用中是非常不灵活的</a:t>
            </a:r>
          </a:p>
          <a:p>
            <a:pPr>
              <a:lnSpc>
                <a:spcPct val="150000"/>
              </a:lnSpc>
            </a:pPr>
            <a:endPar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endParaRPr>
          </a:p>
        </p:txBody>
      </p:sp>
      <p:sp>
        <p:nvSpPr>
          <p:cNvPr id="16" name="演示研究所 SlideLab.cc">
            <a:extLst>
              <a:ext uri="{FF2B5EF4-FFF2-40B4-BE49-F238E27FC236}">
                <a16:creationId xmlns:a16="http://schemas.microsoft.com/office/drawing/2014/main" id="{FF66F273-6149-BB41-A29E-46827D047C8A}"/>
              </a:ext>
            </a:extLst>
          </p:cNvPr>
          <p:cNvSpPr txBox="1"/>
          <p:nvPr/>
        </p:nvSpPr>
        <p:spPr>
          <a:xfrm>
            <a:off x="7301620" y="2079015"/>
            <a:ext cx="1638150" cy="70057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对未见过的文本泛化能力不强</a:t>
            </a:r>
          </a:p>
        </p:txBody>
      </p:sp>
      <p:sp>
        <p:nvSpPr>
          <p:cNvPr id="17" name="演示研究所 SlideLab.cc">
            <a:extLst>
              <a:ext uri="{FF2B5EF4-FFF2-40B4-BE49-F238E27FC236}">
                <a16:creationId xmlns:a16="http://schemas.microsoft.com/office/drawing/2014/main" id="{6E698026-6BF8-3A46-8232-4A70D0C521AA}"/>
              </a:ext>
            </a:extLst>
          </p:cNvPr>
          <p:cNvSpPr txBox="1"/>
          <p:nvPr/>
        </p:nvSpPr>
        <p:spPr>
          <a:xfrm>
            <a:off x="3225210" y="2079015"/>
            <a:ext cx="1638150" cy="1670073"/>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基于</a:t>
            </a:r>
            <a:r>
              <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rPr>
              <a:t>GAN</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的头发编辑方法大多使用精心绘制的草图或遮罩作为图像到图像翻译网络的输入</a:t>
            </a:r>
          </a:p>
        </p:txBody>
      </p:sp>
      <p:sp>
        <p:nvSpPr>
          <p:cNvPr id="12" name="演示研究所 SlideLab.cc">
            <a:extLst>
              <a:ext uri="{FF2B5EF4-FFF2-40B4-BE49-F238E27FC236}">
                <a16:creationId xmlns:a16="http://schemas.microsoft.com/office/drawing/2014/main" id="{12D92C81-D8C7-621A-4405-1192849116C6}"/>
              </a:ext>
            </a:extLst>
          </p:cNvPr>
          <p:cNvSpPr txBox="1"/>
          <p:nvPr/>
        </p:nvSpPr>
        <p:spPr>
          <a:xfrm>
            <a:off x="1187005" y="1129893"/>
            <a:ext cx="7900374"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目前已有“换发型”技术的普遍问题</a:t>
            </a:r>
          </a:p>
        </p:txBody>
      </p:sp>
    </p:spTree>
    <p:extLst>
      <p:ext uri="{BB962C8B-B14F-4D97-AF65-F5344CB8AC3E}">
        <p14:creationId xmlns:p14="http://schemas.microsoft.com/office/powerpoint/2010/main" val="2095497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演示研究所 SlideLab.cc">
            <a:extLst>
              <a:ext uri="{FF2B5EF4-FFF2-40B4-BE49-F238E27FC236}">
                <a16:creationId xmlns:a16="http://schemas.microsoft.com/office/drawing/2014/main" id="{8D2568A0-48FD-D487-9F32-9FE7C62D1041}"/>
              </a:ext>
            </a:extLst>
          </p:cNvPr>
          <p:cNvSpPr/>
          <p:nvPr/>
        </p:nvSpPr>
        <p:spPr>
          <a:xfrm>
            <a:off x="1" y="6641764"/>
            <a:ext cx="12192000" cy="216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9" name="演示研究所 SlideLab.cc">
            <a:extLst>
              <a:ext uri="{FF2B5EF4-FFF2-40B4-BE49-F238E27FC236}">
                <a16:creationId xmlns:a16="http://schemas.microsoft.com/office/drawing/2014/main" id="{7259F75C-4CA4-90AC-9566-B5CBE92D27A8}"/>
              </a:ext>
            </a:extLst>
          </p:cNvPr>
          <p:cNvSpPr/>
          <p:nvPr/>
        </p:nvSpPr>
        <p:spPr>
          <a:xfrm flipV="1">
            <a:off x="0" y="6455318"/>
            <a:ext cx="6502400" cy="402681"/>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20" name="演示研究所 SlideLab.cc">
            <a:extLst>
              <a:ext uri="{FF2B5EF4-FFF2-40B4-BE49-F238E27FC236}">
                <a16:creationId xmlns:a16="http://schemas.microsoft.com/office/drawing/2014/main" id="{BD99DFA4-8611-8CA2-9A79-348235EB86C4}"/>
              </a:ext>
            </a:extLst>
          </p:cNvPr>
          <p:cNvSpPr txBox="1"/>
          <p:nvPr/>
        </p:nvSpPr>
        <p:spPr>
          <a:xfrm>
            <a:off x="420007" y="402681"/>
            <a:ext cx="2352221" cy="400110"/>
          </a:xfrm>
          <a:prstGeom prst="rect">
            <a:avLst/>
          </a:prstGeom>
          <a:noFill/>
        </p:spPr>
        <p:txBody>
          <a:bodyPr wrap="square" rtlCol="0">
            <a:spAutoFit/>
          </a:bodyPr>
          <a:lstStyle/>
          <a:p>
            <a:pPr marL="342900" indent="-342900">
              <a:buFont typeface="思源黑体 CN Normal" panose="020B0400000000000000" charset="-122"/>
              <a:buChar char="•"/>
            </a:pPr>
            <a:r>
              <a:rPr lang="zh-CN" altLang="en-US" sz="2000" dirty="0">
                <a:solidFill>
                  <a:schemeClr val="tx1">
                    <a:lumMod val="65000"/>
                    <a:lumOff val="35000"/>
                  </a:schemeClr>
                </a:solidFill>
                <a:latin typeface="MiSans Normal" pitchFamily="2" charset="-122"/>
                <a:ea typeface="MiSans Normal" pitchFamily="2" charset="-122"/>
                <a:cs typeface="思源黑体 CN Normal" panose="020B0400000000000000" charset="-122"/>
              </a:rPr>
              <a:t>技术路线</a:t>
            </a:r>
          </a:p>
        </p:txBody>
      </p:sp>
      <p:sp>
        <p:nvSpPr>
          <p:cNvPr id="2" name="演示研究所 SlideLab.cc">
            <a:extLst>
              <a:ext uri="{FF2B5EF4-FFF2-40B4-BE49-F238E27FC236}">
                <a16:creationId xmlns:a16="http://schemas.microsoft.com/office/drawing/2014/main" id="{8B2DE356-DAE4-B04A-A48B-6F8A5B845F1A}"/>
              </a:ext>
            </a:extLst>
          </p:cNvPr>
          <p:cNvSpPr/>
          <p:nvPr/>
        </p:nvSpPr>
        <p:spPr>
          <a:xfrm>
            <a:off x="1532959" y="1934930"/>
            <a:ext cx="1438275" cy="1438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itchFamily="2" charset="-122"/>
              <a:ea typeface="MiSans Normal" pitchFamily="2" charset="-122"/>
            </a:endParaRPr>
          </a:p>
        </p:txBody>
      </p:sp>
      <p:sp>
        <p:nvSpPr>
          <p:cNvPr id="3" name="演示研究所 SlideLab.cc">
            <a:extLst>
              <a:ext uri="{FF2B5EF4-FFF2-40B4-BE49-F238E27FC236}">
                <a16:creationId xmlns:a16="http://schemas.microsoft.com/office/drawing/2014/main" id="{950F31DD-3447-7246-92C4-F6A1FEBB7356}"/>
              </a:ext>
            </a:extLst>
          </p:cNvPr>
          <p:cNvSpPr/>
          <p:nvPr/>
        </p:nvSpPr>
        <p:spPr>
          <a:xfrm>
            <a:off x="5301269" y="1934930"/>
            <a:ext cx="1438275" cy="14382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itchFamily="2" charset="-122"/>
              <a:ea typeface="MiSans Normal" pitchFamily="2" charset="-122"/>
            </a:endParaRPr>
          </a:p>
        </p:txBody>
      </p:sp>
      <p:sp>
        <p:nvSpPr>
          <p:cNvPr id="4" name="演示研究所 SlideLab.cc">
            <a:extLst>
              <a:ext uri="{FF2B5EF4-FFF2-40B4-BE49-F238E27FC236}">
                <a16:creationId xmlns:a16="http://schemas.microsoft.com/office/drawing/2014/main" id="{81CA9E58-2A9B-1740-99B3-839D77BA1DB0}"/>
              </a:ext>
            </a:extLst>
          </p:cNvPr>
          <p:cNvSpPr/>
          <p:nvPr/>
        </p:nvSpPr>
        <p:spPr>
          <a:xfrm>
            <a:off x="9142407" y="1934930"/>
            <a:ext cx="1438275" cy="14382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itchFamily="2" charset="-122"/>
              <a:ea typeface="MiSans Normal" pitchFamily="2" charset="-122"/>
            </a:endParaRPr>
          </a:p>
        </p:txBody>
      </p:sp>
      <p:sp>
        <p:nvSpPr>
          <p:cNvPr id="6" name="演示研究所 SlideLab.cc">
            <a:extLst>
              <a:ext uri="{FF2B5EF4-FFF2-40B4-BE49-F238E27FC236}">
                <a16:creationId xmlns:a16="http://schemas.microsoft.com/office/drawing/2014/main" id="{466CD9B2-168A-AB47-B506-76F1A4CE409B}"/>
              </a:ext>
            </a:extLst>
          </p:cNvPr>
          <p:cNvSpPr txBox="1"/>
          <p:nvPr/>
        </p:nvSpPr>
        <p:spPr>
          <a:xfrm>
            <a:off x="1702935" y="2326847"/>
            <a:ext cx="1098322" cy="646331"/>
          </a:xfrm>
          <a:prstGeom prst="rect">
            <a:avLst/>
          </a:prstGeom>
          <a:noFill/>
        </p:spPr>
        <p:txBody>
          <a:bodyPr wrap="square" rtlCol="0">
            <a:spAutoFit/>
          </a:bodyPr>
          <a:lstStyle/>
          <a:p>
            <a:pPr algn="ctr"/>
            <a:r>
              <a:rPr lang="en-US" altLang="zh-CN" sz="3600">
                <a:solidFill>
                  <a:schemeClr val="bg1"/>
                </a:solidFill>
                <a:latin typeface="MiSans Normal" pitchFamily="2" charset="-122"/>
                <a:ea typeface="MiSans Normal" pitchFamily="2" charset="-122"/>
              </a:rPr>
              <a:t>01</a:t>
            </a:r>
            <a:endParaRPr lang="zh-CN" altLang="en-US" sz="3600">
              <a:solidFill>
                <a:schemeClr val="bg1"/>
              </a:solidFill>
              <a:latin typeface="MiSans Normal" pitchFamily="2" charset="-122"/>
              <a:ea typeface="MiSans Normal" pitchFamily="2" charset="-122"/>
            </a:endParaRPr>
          </a:p>
        </p:txBody>
      </p:sp>
      <p:sp>
        <p:nvSpPr>
          <p:cNvPr id="7" name="演示研究所 SlideLab.cc">
            <a:extLst>
              <a:ext uri="{FF2B5EF4-FFF2-40B4-BE49-F238E27FC236}">
                <a16:creationId xmlns:a16="http://schemas.microsoft.com/office/drawing/2014/main" id="{A852D442-3785-004F-8D71-F3252C10389C}"/>
              </a:ext>
            </a:extLst>
          </p:cNvPr>
          <p:cNvSpPr txBox="1"/>
          <p:nvPr/>
        </p:nvSpPr>
        <p:spPr>
          <a:xfrm>
            <a:off x="5309228" y="2326847"/>
            <a:ext cx="1422356" cy="646331"/>
          </a:xfrm>
          <a:prstGeom prst="rect">
            <a:avLst/>
          </a:prstGeom>
          <a:noFill/>
        </p:spPr>
        <p:txBody>
          <a:bodyPr wrap="square" rtlCol="0">
            <a:spAutoFit/>
          </a:bodyPr>
          <a:lstStyle/>
          <a:p>
            <a:pPr algn="ctr"/>
            <a:r>
              <a:rPr lang="en-US" altLang="zh-CN" sz="3600">
                <a:solidFill>
                  <a:schemeClr val="bg1"/>
                </a:solidFill>
                <a:latin typeface="MiSans Normal" pitchFamily="2" charset="-122"/>
                <a:ea typeface="MiSans Normal" pitchFamily="2" charset="-122"/>
              </a:rPr>
              <a:t>02</a:t>
            </a:r>
            <a:endParaRPr lang="zh-CN" altLang="en-US" sz="3600">
              <a:solidFill>
                <a:schemeClr val="bg1"/>
              </a:solidFill>
              <a:latin typeface="MiSans Normal" pitchFamily="2" charset="-122"/>
              <a:ea typeface="MiSans Normal" pitchFamily="2" charset="-122"/>
            </a:endParaRPr>
          </a:p>
        </p:txBody>
      </p:sp>
      <p:sp>
        <p:nvSpPr>
          <p:cNvPr id="8" name="演示研究所 SlideLab.cc">
            <a:extLst>
              <a:ext uri="{FF2B5EF4-FFF2-40B4-BE49-F238E27FC236}">
                <a16:creationId xmlns:a16="http://schemas.microsoft.com/office/drawing/2014/main" id="{BF1F3947-E41D-CE46-9749-C1905CD4066B}"/>
              </a:ext>
            </a:extLst>
          </p:cNvPr>
          <p:cNvSpPr txBox="1"/>
          <p:nvPr/>
        </p:nvSpPr>
        <p:spPr>
          <a:xfrm>
            <a:off x="9150366" y="2326847"/>
            <a:ext cx="1422356" cy="646331"/>
          </a:xfrm>
          <a:prstGeom prst="rect">
            <a:avLst/>
          </a:prstGeom>
          <a:noFill/>
        </p:spPr>
        <p:txBody>
          <a:bodyPr wrap="square" rtlCol="0">
            <a:spAutoFit/>
          </a:bodyPr>
          <a:lstStyle/>
          <a:p>
            <a:pPr algn="ctr"/>
            <a:r>
              <a:rPr lang="en-US" altLang="zh-CN" sz="3600">
                <a:solidFill>
                  <a:schemeClr val="bg1"/>
                </a:solidFill>
                <a:latin typeface="MiSans Normal" pitchFamily="2" charset="-122"/>
                <a:ea typeface="MiSans Normal" pitchFamily="2" charset="-122"/>
              </a:rPr>
              <a:t>03</a:t>
            </a:r>
            <a:endParaRPr lang="zh-CN" altLang="en-US" sz="3600">
              <a:solidFill>
                <a:schemeClr val="bg1"/>
              </a:solidFill>
              <a:latin typeface="MiSans Normal" pitchFamily="2" charset="-122"/>
              <a:ea typeface="MiSans Normal" pitchFamily="2" charset="-122"/>
            </a:endParaRPr>
          </a:p>
        </p:txBody>
      </p:sp>
      <p:sp>
        <p:nvSpPr>
          <p:cNvPr id="10" name="演示研究所 SlideLab.cc">
            <a:extLst>
              <a:ext uri="{FF2B5EF4-FFF2-40B4-BE49-F238E27FC236}">
                <a16:creationId xmlns:a16="http://schemas.microsoft.com/office/drawing/2014/main" id="{C25203B4-42CA-4346-B873-A553F98F57E8}"/>
              </a:ext>
            </a:extLst>
          </p:cNvPr>
          <p:cNvSpPr txBox="1"/>
          <p:nvPr/>
        </p:nvSpPr>
        <p:spPr>
          <a:xfrm>
            <a:off x="1024896" y="3921358"/>
            <a:ext cx="2433362"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chemeClr val="tx1">
                    <a:lumMod val="75000"/>
                    <a:lumOff val="25000"/>
                  </a:schemeClr>
                </a:solidFill>
                <a:latin typeface="MiSans Normal" pitchFamily="2" charset="-122"/>
                <a:ea typeface="MiSans Normal" pitchFamily="2" charset="-122"/>
                <a:sym typeface="思源黑体 CN Medium" panose="020B0600000000000000" pitchFamily="34" charset="-122"/>
              </a:rPr>
              <a:t>CLIP</a:t>
            </a:r>
            <a:endParaRPr lang="zh-CN" altLang="en-US" sz="2400" b="1" dirty="0">
              <a:solidFill>
                <a:schemeClr val="tx1">
                  <a:lumMod val="75000"/>
                  <a:lumOff val="25000"/>
                </a:schemeClr>
              </a:solidFill>
              <a:latin typeface="MiSans Normal" pitchFamily="2" charset="-122"/>
              <a:ea typeface="MiSans Normal" pitchFamily="2" charset="-122"/>
              <a:sym typeface="思源黑体 CN Medium" panose="020B0600000000000000" pitchFamily="34" charset="-122"/>
            </a:endParaRPr>
          </a:p>
        </p:txBody>
      </p:sp>
      <p:sp>
        <p:nvSpPr>
          <p:cNvPr id="11" name="演示研究所 SlideLab.cc">
            <a:extLst>
              <a:ext uri="{FF2B5EF4-FFF2-40B4-BE49-F238E27FC236}">
                <a16:creationId xmlns:a16="http://schemas.microsoft.com/office/drawing/2014/main" id="{DE04553D-CF0C-444E-8251-0D1C484E7F13}"/>
              </a:ext>
            </a:extLst>
          </p:cNvPr>
          <p:cNvSpPr txBox="1"/>
          <p:nvPr/>
        </p:nvSpPr>
        <p:spPr>
          <a:xfrm>
            <a:off x="575417" y="4368857"/>
            <a:ext cx="3539012" cy="1993238"/>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rPr>
              <a:t>CLIP</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是</a:t>
            </a:r>
            <a:r>
              <a:rPr lang="en-US" altLang="zh-CN" sz="1400" dirty="0" err="1">
                <a:solidFill>
                  <a:schemeClr val="bg1">
                    <a:lumMod val="50000"/>
                  </a:schemeClr>
                </a:solidFill>
                <a:latin typeface="MiSans" pitchFamily="2" charset="-122"/>
                <a:ea typeface="MiSans" pitchFamily="2" charset="-122"/>
                <a:sym typeface="思源黑体 CN Medium" panose="020B0600000000000000" pitchFamily="34" charset="-122"/>
              </a:rPr>
              <a:t>OpenAI</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公司在</a:t>
            </a:r>
            <a:r>
              <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rPr>
              <a:t>2021</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年使用</a:t>
            </a:r>
            <a:r>
              <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rPr>
              <a:t>Vision Transformer</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和</a:t>
            </a:r>
            <a:r>
              <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rPr>
              <a:t>Transformer</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的编码器对图像和文本进行编码后，采用对比学习的方式训练出来的一个多模态预训练模型，</a:t>
            </a:r>
            <a:endPar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endParaRPr>
          </a:p>
          <a:p>
            <a:pPr algn="ctr">
              <a:lnSpc>
                <a:spcPct val="150000"/>
              </a:lnSpc>
            </a:pP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在图像和文本交互的多模态应用任务中</a:t>
            </a:r>
            <a:endPar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endParaRPr>
          </a:p>
          <a:p>
            <a:pPr algn="ctr">
              <a:lnSpc>
                <a:spcPct val="150000"/>
              </a:lnSpc>
            </a:pP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效果很好</a:t>
            </a:r>
          </a:p>
        </p:txBody>
      </p:sp>
      <p:sp>
        <p:nvSpPr>
          <p:cNvPr id="12" name="演示研究所 SlideLab.cc">
            <a:extLst>
              <a:ext uri="{FF2B5EF4-FFF2-40B4-BE49-F238E27FC236}">
                <a16:creationId xmlns:a16="http://schemas.microsoft.com/office/drawing/2014/main" id="{0E0357AD-2855-0946-8128-A5A556410238}"/>
              </a:ext>
            </a:extLst>
          </p:cNvPr>
          <p:cNvSpPr txBox="1"/>
          <p:nvPr/>
        </p:nvSpPr>
        <p:spPr>
          <a:xfrm>
            <a:off x="4770602" y="3921358"/>
            <a:ext cx="2433362"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err="1">
                <a:solidFill>
                  <a:schemeClr val="tx1">
                    <a:lumMod val="75000"/>
                    <a:lumOff val="25000"/>
                  </a:schemeClr>
                </a:solidFill>
                <a:latin typeface="MiSans Normal" pitchFamily="2" charset="-122"/>
                <a:ea typeface="MiSans Normal" pitchFamily="2" charset="-122"/>
                <a:sym typeface="思源黑体 CN Medium" panose="020B0600000000000000" pitchFamily="34" charset="-122"/>
              </a:rPr>
              <a:t>StyleGAN</a:t>
            </a:r>
            <a:endParaRPr lang="zh-CN" altLang="en-US" sz="2400" b="1" dirty="0">
              <a:solidFill>
                <a:schemeClr val="tx1">
                  <a:lumMod val="75000"/>
                  <a:lumOff val="25000"/>
                </a:schemeClr>
              </a:solidFill>
              <a:latin typeface="MiSans Normal" pitchFamily="2" charset="-122"/>
              <a:ea typeface="MiSans Normal" pitchFamily="2" charset="-122"/>
              <a:sym typeface="思源黑体 CN Medium" panose="020B0600000000000000" pitchFamily="34" charset="-122"/>
            </a:endParaRPr>
          </a:p>
        </p:txBody>
      </p:sp>
      <p:sp>
        <p:nvSpPr>
          <p:cNvPr id="13" name="演示研究所 SlideLab.cc">
            <a:extLst>
              <a:ext uri="{FF2B5EF4-FFF2-40B4-BE49-F238E27FC236}">
                <a16:creationId xmlns:a16="http://schemas.microsoft.com/office/drawing/2014/main" id="{9ED9C468-E717-F148-809E-2042BF4B9D04}"/>
              </a:ext>
            </a:extLst>
          </p:cNvPr>
          <p:cNvSpPr txBox="1"/>
          <p:nvPr/>
        </p:nvSpPr>
        <p:spPr>
          <a:xfrm>
            <a:off x="4401966" y="4383023"/>
            <a:ext cx="3539011" cy="1346907"/>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en-US" altLang="zh-CN" sz="1400" dirty="0" err="1">
                <a:solidFill>
                  <a:schemeClr val="bg1">
                    <a:lumMod val="50000"/>
                  </a:schemeClr>
                </a:solidFill>
                <a:latin typeface="MiSans" pitchFamily="2" charset="-122"/>
                <a:ea typeface="MiSans" pitchFamily="2" charset="-122"/>
                <a:sym typeface="思源黑体 CN Medium" panose="020B0600000000000000" pitchFamily="34" charset="-122"/>
              </a:rPr>
              <a:t>StyleGAN</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是英伟达公司在</a:t>
            </a:r>
            <a:r>
              <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rPr>
              <a:t>2019</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年提出的一个可控生成图片的</a:t>
            </a:r>
            <a:r>
              <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rPr>
              <a:t>GAN</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框架，既可以对整张图片的生成，也可以改变图像的细粒度属性，例如发色、肤色等</a:t>
            </a:r>
          </a:p>
        </p:txBody>
      </p:sp>
      <p:sp>
        <p:nvSpPr>
          <p:cNvPr id="14" name="演示研究所 SlideLab.cc">
            <a:extLst>
              <a:ext uri="{FF2B5EF4-FFF2-40B4-BE49-F238E27FC236}">
                <a16:creationId xmlns:a16="http://schemas.microsoft.com/office/drawing/2014/main" id="{BFFB52EE-F39A-0547-9C58-4C0A314F8880}"/>
              </a:ext>
            </a:extLst>
          </p:cNvPr>
          <p:cNvSpPr txBox="1"/>
          <p:nvPr/>
        </p:nvSpPr>
        <p:spPr>
          <a:xfrm>
            <a:off x="8677990" y="3921358"/>
            <a:ext cx="2433362"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err="1">
                <a:solidFill>
                  <a:schemeClr val="tx1">
                    <a:lumMod val="75000"/>
                    <a:lumOff val="25000"/>
                  </a:schemeClr>
                </a:solidFill>
                <a:latin typeface="MiSans Normal" pitchFamily="2" charset="-122"/>
                <a:ea typeface="MiSans Normal" pitchFamily="2" charset="-122"/>
                <a:sym typeface="思源黑体 CN Medium" panose="020B0600000000000000" pitchFamily="34" charset="-122"/>
              </a:rPr>
              <a:t>HairCLIP</a:t>
            </a:r>
            <a:endParaRPr lang="zh-CN" altLang="en-US" sz="2400" b="1" dirty="0">
              <a:solidFill>
                <a:schemeClr val="tx1">
                  <a:lumMod val="75000"/>
                  <a:lumOff val="25000"/>
                </a:schemeClr>
              </a:solidFill>
              <a:latin typeface="MiSans Normal" pitchFamily="2" charset="-122"/>
              <a:ea typeface="MiSans Normal" pitchFamily="2" charset="-122"/>
              <a:sym typeface="思源黑体 CN Medium" panose="020B0600000000000000" pitchFamily="34" charset="-122"/>
            </a:endParaRPr>
          </a:p>
        </p:txBody>
      </p:sp>
      <p:sp>
        <p:nvSpPr>
          <p:cNvPr id="15" name="演示研究所 SlideLab.cc">
            <a:extLst>
              <a:ext uri="{FF2B5EF4-FFF2-40B4-BE49-F238E27FC236}">
                <a16:creationId xmlns:a16="http://schemas.microsoft.com/office/drawing/2014/main" id="{EDD4E6AD-BE52-DB4B-8ABE-4F3109E14D9F}"/>
              </a:ext>
            </a:extLst>
          </p:cNvPr>
          <p:cNvSpPr txBox="1"/>
          <p:nvPr/>
        </p:nvSpPr>
        <p:spPr>
          <a:xfrm>
            <a:off x="8677990" y="4383023"/>
            <a:ext cx="2433360" cy="70057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参考</a:t>
            </a:r>
            <a:r>
              <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rPr>
              <a:t>2022CVPR</a:t>
            </a:r>
            <a:r>
              <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rPr>
              <a:t>论文“</a:t>
            </a:r>
            <a:r>
              <a:rPr lang="en-US" altLang="zh-CN" sz="1400" dirty="0" err="1">
                <a:solidFill>
                  <a:schemeClr val="bg1">
                    <a:lumMod val="50000"/>
                  </a:schemeClr>
                </a:solidFill>
                <a:latin typeface="MiSans" pitchFamily="2" charset="-122"/>
                <a:ea typeface="MiSans" pitchFamily="2" charset="-122"/>
                <a:sym typeface="思源黑体 CN Medium" panose="020B0600000000000000" pitchFamily="34" charset="-122"/>
              </a:rPr>
              <a:t>HairCLIP</a:t>
            </a:r>
            <a:r>
              <a:rPr lang="en-US" altLang="zh-CN" sz="1400" dirty="0">
                <a:solidFill>
                  <a:schemeClr val="bg1">
                    <a:lumMod val="50000"/>
                  </a:schemeClr>
                </a:solidFill>
                <a:latin typeface="MiSans" pitchFamily="2" charset="-122"/>
                <a:ea typeface="MiSans" pitchFamily="2" charset="-122"/>
                <a:sym typeface="思源黑体 CN Medium" panose="020B0600000000000000" pitchFamily="34" charset="-122"/>
              </a:rPr>
              <a:t>”</a:t>
            </a:r>
            <a:endParaRPr lang="zh-CN" altLang="en-US" sz="1400" dirty="0">
              <a:solidFill>
                <a:schemeClr val="bg1">
                  <a:lumMod val="50000"/>
                </a:schemeClr>
              </a:solidFill>
              <a:latin typeface="MiSans" pitchFamily="2" charset="-122"/>
              <a:ea typeface="MiSans" pitchFamily="2" charset="-122"/>
              <a:sym typeface="思源黑体 CN Medium" panose="020B0600000000000000" pitchFamily="34" charset="-122"/>
            </a:endParaRPr>
          </a:p>
        </p:txBody>
      </p:sp>
      <p:sp>
        <p:nvSpPr>
          <p:cNvPr id="23" name="演示研究所 SlideLab.cc">
            <a:extLst>
              <a:ext uri="{FF2B5EF4-FFF2-40B4-BE49-F238E27FC236}">
                <a16:creationId xmlns:a16="http://schemas.microsoft.com/office/drawing/2014/main" id="{91E2F394-AA22-6218-429D-4B297F8ABC9E}"/>
              </a:ext>
            </a:extLst>
          </p:cNvPr>
          <p:cNvSpPr txBox="1"/>
          <p:nvPr/>
        </p:nvSpPr>
        <p:spPr>
          <a:xfrm>
            <a:off x="1327833" y="1145943"/>
            <a:ext cx="3041829"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巨人的肩膀</a:t>
            </a:r>
          </a:p>
        </p:txBody>
      </p:sp>
      <p:sp>
        <p:nvSpPr>
          <p:cNvPr id="24" name="演示研究所 SlideLab.cc">
            <a:extLst>
              <a:ext uri="{FF2B5EF4-FFF2-40B4-BE49-F238E27FC236}">
                <a16:creationId xmlns:a16="http://schemas.microsoft.com/office/drawing/2014/main" id="{6099CD96-D10F-2465-82F0-E6E0AF8D4FC8}"/>
              </a:ext>
            </a:extLst>
          </p:cNvPr>
          <p:cNvSpPr/>
          <p:nvPr/>
        </p:nvSpPr>
        <p:spPr>
          <a:xfrm>
            <a:off x="3733456" y="1276185"/>
            <a:ext cx="5495267" cy="377411"/>
          </a:xfrm>
          <a:prstGeom prst="rect">
            <a:avLst/>
          </a:prstGeom>
        </p:spPr>
        <p:txBody>
          <a:bodyPr wrap="square">
            <a:spAutoFit/>
          </a:bodyPr>
          <a:lstStyle/>
          <a:p>
            <a:pPr>
              <a:lnSpc>
                <a:spcPct val="150000"/>
              </a:lnSpc>
            </a:pPr>
            <a:r>
              <a:rPr lang="zh-CN" altLang="en-US" sz="1400" i="1" dirty="0">
                <a:solidFill>
                  <a:schemeClr val="bg1">
                    <a:lumMod val="50000"/>
                  </a:schemeClr>
                </a:solidFill>
                <a:latin typeface="MiSans Normal" pitchFamily="2" charset="-122"/>
                <a:ea typeface="MiSans Normal" pitchFamily="2" charset="-122"/>
              </a:rPr>
              <a:t>借用前人的模型和方法：</a:t>
            </a:r>
            <a:r>
              <a:rPr lang="en-US" altLang="zh-CN" sz="1400" i="1" dirty="0">
                <a:solidFill>
                  <a:schemeClr val="bg1">
                    <a:lumMod val="50000"/>
                  </a:schemeClr>
                </a:solidFill>
                <a:latin typeface="MiSans Normal" pitchFamily="2" charset="-122"/>
                <a:ea typeface="MiSans Normal" pitchFamily="2" charset="-122"/>
              </a:rPr>
              <a:t>CLIP</a:t>
            </a:r>
            <a:r>
              <a:rPr lang="zh-CN" altLang="en-US" sz="1400" i="1" dirty="0">
                <a:solidFill>
                  <a:schemeClr val="bg1">
                    <a:lumMod val="50000"/>
                  </a:schemeClr>
                </a:solidFill>
                <a:latin typeface="MiSans Normal" pitchFamily="2" charset="-122"/>
                <a:ea typeface="MiSans Normal" pitchFamily="2" charset="-122"/>
              </a:rPr>
              <a:t>和</a:t>
            </a:r>
            <a:r>
              <a:rPr lang="en-US" altLang="zh-CN" sz="1400" i="1" dirty="0" err="1">
                <a:solidFill>
                  <a:schemeClr val="bg1">
                    <a:lumMod val="50000"/>
                  </a:schemeClr>
                </a:solidFill>
                <a:latin typeface="MiSans Normal" pitchFamily="2" charset="-122"/>
                <a:ea typeface="MiSans Normal" pitchFamily="2" charset="-122"/>
              </a:rPr>
              <a:t>StyleGAN</a:t>
            </a:r>
            <a:endParaRPr lang="zh-CN" altLang="en-US" sz="1400" i="1" dirty="0">
              <a:solidFill>
                <a:schemeClr val="bg1">
                  <a:lumMod val="50000"/>
                </a:schemeClr>
              </a:solidFill>
              <a:latin typeface="MiSans Normal" pitchFamily="2" charset="-122"/>
              <a:ea typeface="MiSans Normal" pitchFamily="2" charset="-122"/>
            </a:endParaRPr>
          </a:p>
        </p:txBody>
      </p:sp>
    </p:spTree>
    <p:extLst>
      <p:ext uri="{BB962C8B-B14F-4D97-AF65-F5344CB8AC3E}">
        <p14:creationId xmlns:p14="http://schemas.microsoft.com/office/powerpoint/2010/main" val="1691842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演示研究所 SlideLab.cc">
            <a:extLst>
              <a:ext uri="{FF2B5EF4-FFF2-40B4-BE49-F238E27FC236}">
                <a16:creationId xmlns:a16="http://schemas.microsoft.com/office/drawing/2014/main" id="{8568C516-CF69-B740-93FF-454F972ADCDD}"/>
              </a:ext>
            </a:extLst>
          </p:cNvPr>
          <p:cNvSpPr/>
          <p:nvPr/>
        </p:nvSpPr>
        <p:spPr>
          <a:xfrm rot="10800000">
            <a:off x="0" y="0"/>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 name="演示研究所 SlideLab.cc">
            <a:extLst>
              <a:ext uri="{FF2B5EF4-FFF2-40B4-BE49-F238E27FC236}">
                <a16:creationId xmlns:a16="http://schemas.microsoft.com/office/drawing/2014/main" id="{B4466E5C-E7DD-8D49-96B6-76AC74530044}"/>
              </a:ext>
            </a:extLst>
          </p:cNvPr>
          <p:cNvSpPr/>
          <p:nvPr/>
        </p:nvSpPr>
        <p:spPr>
          <a:xfrm rot="10800000">
            <a:off x="0" y="6524171"/>
            <a:ext cx="12192000" cy="3338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 name="演示研究所 SlideLab.cc">
            <a:extLst>
              <a:ext uri="{FF2B5EF4-FFF2-40B4-BE49-F238E27FC236}">
                <a16:creationId xmlns:a16="http://schemas.microsoft.com/office/drawing/2014/main" id="{B94C61FA-B336-6E4F-803C-67D393DD9949}"/>
              </a:ext>
            </a:extLst>
          </p:cNvPr>
          <p:cNvSpPr/>
          <p:nvPr/>
        </p:nvSpPr>
        <p:spPr>
          <a:xfrm rot="10800000" flipV="1">
            <a:off x="5689601" y="0"/>
            <a:ext cx="6502400" cy="621665"/>
          </a:xfrm>
          <a:custGeom>
            <a:avLst/>
            <a:gdLst/>
            <a:ahLst/>
            <a:cxnLst>
              <a:cxn ang="3cd4">
                <a:pos x="hc" y="t"/>
              </a:cxn>
              <a:cxn ang="cd2">
                <a:pos x="l" y="vc"/>
              </a:cxn>
              <a:cxn ang="cd4">
                <a:pos x="hc" y="b"/>
              </a:cxn>
              <a:cxn ang="0">
                <a:pos x="r" y="vc"/>
              </a:cxn>
            </a:cxnLst>
            <a:rect l="l" t="t" r="r" b="b"/>
            <a:pathLst>
              <a:path w="11444" h="795">
                <a:moveTo>
                  <a:pt x="0" y="0"/>
                </a:moveTo>
                <a:lnTo>
                  <a:pt x="10649" y="0"/>
                </a:lnTo>
                <a:lnTo>
                  <a:pt x="11444" y="795"/>
                </a:lnTo>
                <a:lnTo>
                  <a:pt x="10649" y="795"/>
                </a:lnTo>
                <a:lnTo>
                  <a:pt x="0" y="79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5" name="演示研究所 SlideLab.cc">
            <a:extLst>
              <a:ext uri="{FF2B5EF4-FFF2-40B4-BE49-F238E27FC236}">
                <a16:creationId xmlns:a16="http://schemas.microsoft.com/office/drawing/2014/main" id="{EFC12716-19AB-1748-8A24-3BEAB6E3D848}"/>
              </a:ext>
            </a:extLst>
          </p:cNvPr>
          <p:cNvSpPr/>
          <p:nvPr/>
        </p:nvSpPr>
        <p:spPr>
          <a:xfrm rot="10800000" flipH="1">
            <a:off x="1" y="6236335"/>
            <a:ext cx="1446530" cy="621665"/>
          </a:xfrm>
          <a:custGeom>
            <a:avLst/>
            <a:gdLst/>
            <a:ahLst/>
            <a:cxnLst>
              <a:cxn ang="3">
                <a:pos x="hc" y="t"/>
              </a:cxn>
              <a:cxn ang="cd2">
                <a:pos x="l" y="vc"/>
              </a:cxn>
              <a:cxn ang="cd4">
                <a:pos x="hc" y="b"/>
              </a:cxn>
              <a:cxn ang="0">
                <a:pos x="r" y="vc"/>
              </a:cxn>
            </a:cxnLst>
            <a:rect l="l" t="t" r="r" b="b"/>
            <a:pathLst>
              <a:path w="2278" h="979">
                <a:moveTo>
                  <a:pt x="0" y="0"/>
                </a:moveTo>
                <a:lnTo>
                  <a:pt x="1567" y="0"/>
                </a:lnTo>
                <a:lnTo>
                  <a:pt x="2278" y="979"/>
                </a:lnTo>
                <a:lnTo>
                  <a:pt x="1567" y="979"/>
                </a:lnTo>
                <a:lnTo>
                  <a:pt x="0" y="9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Normal" panose="020B0400000000000000" charset="-122"/>
            </a:endParaRPr>
          </a:p>
        </p:txBody>
      </p:sp>
      <p:sp>
        <p:nvSpPr>
          <p:cNvPr id="42" name="演示研究所 SlideLab.cc">
            <a:extLst>
              <a:ext uri="{FF2B5EF4-FFF2-40B4-BE49-F238E27FC236}">
                <a16:creationId xmlns:a16="http://schemas.microsoft.com/office/drawing/2014/main" id="{0B94B53E-9707-3C55-70E0-086E536DF474}"/>
              </a:ext>
            </a:extLst>
          </p:cNvPr>
          <p:cNvSpPr txBox="1"/>
          <p:nvPr/>
        </p:nvSpPr>
        <p:spPr>
          <a:xfrm>
            <a:off x="843905" y="858414"/>
            <a:ext cx="3041829"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tx1">
                    <a:lumMod val="75000"/>
                    <a:lumOff val="25000"/>
                  </a:schemeClr>
                </a:solidFill>
                <a:latin typeface="MiSans" pitchFamily="2" charset="-122"/>
                <a:ea typeface="MiSans" pitchFamily="2" charset="-122"/>
                <a:sym typeface="思源黑体 CN Medium" panose="020B0600000000000000" pitchFamily="34" charset="-122"/>
              </a:rPr>
              <a:t>拟定的训练网络</a:t>
            </a:r>
          </a:p>
        </p:txBody>
      </p:sp>
      <p:sp>
        <p:nvSpPr>
          <p:cNvPr id="44" name="演示研究所 SlideLab.cc">
            <a:extLst>
              <a:ext uri="{FF2B5EF4-FFF2-40B4-BE49-F238E27FC236}">
                <a16:creationId xmlns:a16="http://schemas.microsoft.com/office/drawing/2014/main" id="{B2045C82-3E55-E776-EFE7-E4789B6F5F42}"/>
              </a:ext>
            </a:extLst>
          </p:cNvPr>
          <p:cNvSpPr txBox="1"/>
          <p:nvPr/>
        </p:nvSpPr>
        <p:spPr>
          <a:xfrm>
            <a:off x="420007" y="402681"/>
            <a:ext cx="2352221" cy="400110"/>
          </a:xfrm>
          <a:prstGeom prst="rect">
            <a:avLst/>
          </a:prstGeom>
          <a:noFill/>
        </p:spPr>
        <p:txBody>
          <a:bodyPr wrap="square" rtlCol="0">
            <a:spAutoFit/>
          </a:bodyPr>
          <a:lstStyle/>
          <a:p>
            <a:pPr marL="342900" indent="-342900">
              <a:buFont typeface="思源黑体 CN Normal" panose="020B0400000000000000" charset="-122"/>
              <a:buChar char="•"/>
            </a:pPr>
            <a:r>
              <a:rPr lang="zh-CN" altLang="en-US" sz="2000" dirty="0">
                <a:solidFill>
                  <a:schemeClr val="tx1">
                    <a:lumMod val="65000"/>
                    <a:lumOff val="35000"/>
                  </a:schemeClr>
                </a:solidFill>
                <a:latin typeface="MiSans Normal" pitchFamily="2" charset="-122"/>
                <a:ea typeface="MiSans Normal" pitchFamily="2" charset="-122"/>
                <a:cs typeface="思源黑体 CN Normal" panose="020B0400000000000000" charset="-122"/>
              </a:rPr>
              <a:t>技术路线</a:t>
            </a:r>
          </a:p>
        </p:txBody>
      </p:sp>
      <p:pic>
        <p:nvPicPr>
          <p:cNvPr id="78" name="图片 77">
            <a:extLst>
              <a:ext uri="{FF2B5EF4-FFF2-40B4-BE49-F238E27FC236}">
                <a16:creationId xmlns:a16="http://schemas.microsoft.com/office/drawing/2014/main" id="{942AF3D3-FD25-FE22-82F0-E038935FF696}"/>
              </a:ext>
            </a:extLst>
          </p:cNvPr>
          <p:cNvPicPr>
            <a:picLocks noChangeAspect="1"/>
          </p:cNvPicPr>
          <p:nvPr/>
        </p:nvPicPr>
        <p:blipFill>
          <a:blip r:embed="rId2"/>
          <a:stretch>
            <a:fillRect/>
          </a:stretch>
        </p:blipFill>
        <p:spPr>
          <a:xfrm>
            <a:off x="1527452" y="1650105"/>
            <a:ext cx="10113104" cy="4125367"/>
          </a:xfrm>
          <a:prstGeom prst="rect">
            <a:avLst/>
          </a:prstGeom>
        </p:spPr>
      </p:pic>
    </p:spTree>
    <p:extLst>
      <p:ext uri="{BB962C8B-B14F-4D97-AF65-F5344CB8AC3E}">
        <p14:creationId xmlns:p14="http://schemas.microsoft.com/office/powerpoint/2010/main" val="1003498130"/>
      </p:ext>
    </p:extLst>
  </p:cSld>
  <p:clrMapOvr>
    <a:masterClrMapping/>
  </p:clrMapOvr>
</p:sld>
</file>

<file path=ppt/theme/theme1.xml><?xml version="1.0" encoding="utf-8"?>
<a:theme xmlns:a="http://schemas.openxmlformats.org/drawingml/2006/main" name="Office 主题​​">
  <a:themeElements>
    <a:clrScheme name="自定义 22">
      <a:dk1>
        <a:srgbClr val="000000"/>
      </a:dk1>
      <a:lt1>
        <a:srgbClr val="FFFFFF"/>
      </a:lt1>
      <a:dk2>
        <a:srgbClr val="44546A"/>
      </a:dk2>
      <a:lt2>
        <a:srgbClr val="E7E6E6"/>
      </a:lt2>
      <a:accent1>
        <a:srgbClr val="396EAE"/>
      </a:accent1>
      <a:accent2>
        <a:srgbClr val="6991C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595</Words>
  <Application>Microsoft Office PowerPoint</Application>
  <PresentationFormat>宽屏</PresentationFormat>
  <Paragraphs>93</Paragraphs>
  <Slides>13</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等线</vt:lpstr>
      <vt:lpstr>MiSans Normal</vt:lpstr>
      <vt:lpstr>MiSans Demibold</vt:lpstr>
      <vt:lpstr>思源黑体 CN Normal</vt:lpstr>
      <vt:lpstr>思源宋体 CN</vt:lpstr>
      <vt:lpstr>等线 Light</vt:lpstr>
      <vt:lpstr>MiSans</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Wu Winifred</cp:lastModifiedBy>
  <cp:revision>36</cp:revision>
  <dcterms:created xsi:type="dcterms:W3CDTF">2022-06-02T07:27:36Z</dcterms:created>
  <dcterms:modified xsi:type="dcterms:W3CDTF">2022-09-17T04:26:40Z</dcterms:modified>
</cp:coreProperties>
</file>